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8288000" cy="10287000"/>
  <p:notesSz cx="6858000" cy="9144000"/>
  <p:embeddedFontLst>
    <p:embeddedFont>
      <p:font typeface="Agrandir Narrow Heavy" panose="020B0604020202020204" charset="0"/>
      <p:regular r:id="rId48"/>
    </p:embeddedFont>
    <p:embeddedFont>
      <p:font typeface="Quicksand Bold" panose="020B0604020202020204" charset="0"/>
      <p:regular r:id="rId49"/>
    </p:embeddedFont>
    <p:embeddedFont>
      <p:font typeface="Agrandir Bold" panose="020B0604020202020204" charset="0"/>
      <p:regular r:id="rId50"/>
    </p:embeddedFont>
    <p:embeddedFont>
      <p:font typeface="Horizon" panose="020B0604020202020204" charset="0"/>
      <p:regular r:id="rId51"/>
    </p:embeddedFont>
    <p:embeddedFont>
      <p:font typeface="Calibri" panose="020F0502020204030204" pitchFamily="34" charset="0"/>
      <p:regular r:id="rId52"/>
      <p:bold r:id="rId53"/>
      <p:italic r:id="rId54"/>
      <p:boldItalic r:id="rId55"/>
    </p:embeddedFont>
    <p:embeddedFont>
      <p:font typeface="Agrandir Narrow Bold" panose="020B0604020202020204" charset="0"/>
      <p:regular r:id="rId56"/>
    </p:embeddedFont>
    <p:embeddedFont>
      <p:font typeface="Canva Sans" panose="020B0604020202020204" charset="0"/>
      <p:regular r:id="rId57"/>
    </p:embeddedFont>
    <p:embeddedFont>
      <p:font typeface="Quicksand Medium" panose="020B0604020202020204"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2.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19.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5.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19.sv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9.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19.sv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31.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19.sv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33.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19.sv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53.sv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38.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19.sv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60.sv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43.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19.sv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67.sv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60.sv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49.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19.sv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60.sv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52.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19.sv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60.sv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55.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4.jpeg"/><Relationship Id="rId5" Type="http://schemas.openxmlformats.org/officeDocument/2006/relationships/image" Target="../media/image19.sv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6.jpeg"/><Relationship Id="rId5" Type="http://schemas.openxmlformats.org/officeDocument/2006/relationships/image" Target="../media/image60.sv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19.sv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58.jpeg"/><Relationship Id="rId5" Type="http://schemas.openxmlformats.org/officeDocument/2006/relationships/image" Target="../media/image60.sv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image" Target="../media/image19.sv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60.jpeg"/><Relationship Id="rId5" Type="http://schemas.openxmlformats.org/officeDocument/2006/relationships/image" Target="../media/image60.sv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1.jpeg"/><Relationship Id="rId5" Type="http://schemas.openxmlformats.org/officeDocument/2006/relationships/image" Target="../media/image19.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62.jpeg"/><Relationship Id="rId5" Type="http://schemas.openxmlformats.org/officeDocument/2006/relationships/image" Target="../media/image60.sv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3.jpeg"/><Relationship Id="rId5" Type="http://schemas.openxmlformats.org/officeDocument/2006/relationships/image" Target="../media/image19.sv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0.sv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19.sv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66.jpeg"/><Relationship Id="rId5" Type="http://schemas.openxmlformats.org/officeDocument/2006/relationships/image" Target="../media/image60.sv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image" Target="../media/image19.sv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9.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16.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9.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19.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9.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grpSp>
        <p:nvGrpSpPr>
          <p:cNvPr id="2" name="Group 2"/>
          <p:cNvGrpSpPr/>
          <p:nvPr/>
        </p:nvGrpSpPr>
        <p:grpSpPr>
          <a:xfrm>
            <a:off x="-610980" y="-301500"/>
            <a:ext cx="8009748" cy="10869857"/>
            <a:chOff x="0" y="0"/>
            <a:chExt cx="2109563" cy="2862843"/>
          </a:xfrm>
        </p:grpSpPr>
        <p:sp>
          <p:nvSpPr>
            <p:cNvPr id="3" name="Freeform 3"/>
            <p:cNvSpPr/>
            <p:nvPr/>
          </p:nvSpPr>
          <p:spPr>
            <a:xfrm>
              <a:off x="0" y="0"/>
              <a:ext cx="2109563" cy="2862843"/>
            </a:xfrm>
            <a:custGeom>
              <a:avLst/>
              <a:gdLst/>
              <a:ahLst/>
              <a:cxnLst/>
              <a:rect l="l" t="t" r="r" b="b"/>
              <a:pathLst>
                <a:path w="2109563" h="2862843">
                  <a:moveTo>
                    <a:pt x="0" y="0"/>
                  </a:moveTo>
                  <a:lnTo>
                    <a:pt x="2109563" y="0"/>
                  </a:lnTo>
                  <a:lnTo>
                    <a:pt x="2109563" y="2862843"/>
                  </a:lnTo>
                  <a:lnTo>
                    <a:pt x="0" y="2862843"/>
                  </a:lnTo>
                  <a:close/>
                </a:path>
              </a:pathLst>
            </a:custGeom>
            <a:solidFill>
              <a:srgbClr val="403F3F"/>
            </a:solidFill>
          </p:spPr>
        </p:sp>
        <p:sp>
          <p:nvSpPr>
            <p:cNvPr id="4" name="TextBox 4"/>
            <p:cNvSpPr txBox="1"/>
            <p:nvPr/>
          </p:nvSpPr>
          <p:spPr>
            <a:xfrm>
              <a:off x="0" y="-38100"/>
              <a:ext cx="2109563" cy="290094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9050" y="0"/>
            <a:ext cx="7398768" cy="10287000"/>
          </a:xfrm>
          <a:custGeom>
            <a:avLst/>
            <a:gdLst/>
            <a:ahLst/>
            <a:cxnLst/>
            <a:rect l="l" t="t" r="r" b="b"/>
            <a:pathLst>
              <a:path w="7398768" h="10287000">
                <a:moveTo>
                  <a:pt x="0" y="0"/>
                </a:moveTo>
                <a:lnTo>
                  <a:pt x="7398768" y="0"/>
                </a:lnTo>
                <a:lnTo>
                  <a:pt x="7398768" y="10287000"/>
                </a:lnTo>
                <a:lnTo>
                  <a:pt x="0" y="10287000"/>
                </a:lnTo>
                <a:lnTo>
                  <a:pt x="0" y="0"/>
                </a:lnTo>
                <a:close/>
              </a:path>
            </a:pathLst>
          </a:custGeom>
          <a:blipFill>
            <a:blip r:embed="rId2"/>
            <a:stretch>
              <a:fillRect l="-8257" t="-1598" r="-8114" b="-5966"/>
            </a:stretch>
          </a:blipFill>
        </p:spPr>
      </p:sp>
      <p:sp>
        <p:nvSpPr>
          <p:cNvPr id="6" name="TextBox 6"/>
          <p:cNvSpPr txBox="1"/>
          <p:nvPr/>
        </p:nvSpPr>
        <p:spPr>
          <a:xfrm>
            <a:off x="8732648" y="5113345"/>
            <a:ext cx="9555352" cy="1209675"/>
          </a:xfrm>
          <a:prstGeom prst="rect">
            <a:avLst/>
          </a:prstGeom>
        </p:spPr>
        <p:txBody>
          <a:bodyPr lIns="0" tIns="0" rIns="0" bIns="0" rtlCol="0" anchor="t">
            <a:spAutoFit/>
          </a:bodyPr>
          <a:lstStyle/>
          <a:p>
            <a:pPr marL="0" lvl="0" indent="0" algn="l">
              <a:lnSpc>
                <a:spcPts val="8031"/>
              </a:lnSpc>
            </a:pPr>
            <a:r>
              <a:rPr lang="en-US" sz="6692" dirty="0">
                <a:solidFill>
                  <a:srgbClr val="403F3F"/>
                </a:solidFill>
                <a:latin typeface="Agrandir Narrow Bold"/>
                <a:ea typeface="Agrandir Narrow Bold"/>
                <a:cs typeface="Agrandir Narrow Bold"/>
                <a:sym typeface="Agrandir Narrow Bold"/>
              </a:rPr>
              <a:t>Festivals of Tulu Nadu</a:t>
            </a:r>
          </a:p>
        </p:txBody>
      </p:sp>
      <p:sp>
        <p:nvSpPr>
          <p:cNvPr id="7" name="TextBox 7"/>
          <p:cNvSpPr txBox="1"/>
          <p:nvPr/>
        </p:nvSpPr>
        <p:spPr>
          <a:xfrm>
            <a:off x="8732648" y="2131412"/>
            <a:ext cx="7620000" cy="2181225"/>
          </a:xfrm>
          <a:prstGeom prst="rect">
            <a:avLst/>
          </a:prstGeom>
        </p:spPr>
        <p:txBody>
          <a:bodyPr lIns="0" tIns="0" rIns="0" bIns="0" rtlCol="0" anchor="t">
            <a:spAutoFit/>
          </a:bodyPr>
          <a:lstStyle/>
          <a:p>
            <a:pPr marL="0" lvl="0" indent="0" algn="l">
              <a:lnSpc>
                <a:spcPts val="14400"/>
              </a:lnSpc>
              <a:spcBef>
                <a:spcPct val="0"/>
              </a:spcBef>
            </a:pPr>
            <a:r>
              <a:rPr lang="en-US" sz="12000" dirty="0">
                <a:solidFill>
                  <a:srgbClr val="403F3F"/>
                </a:solidFill>
                <a:latin typeface="Agrandir Narrow Heavy"/>
                <a:ea typeface="Agrandir Narrow Heavy"/>
                <a:cs typeface="Agrandir Narrow Heavy"/>
                <a:sym typeface="Agrandir Narrow Heavy"/>
              </a:rPr>
              <a:t>Quiz Time</a:t>
            </a:r>
          </a:p>
        </p:txBody>
      </p:sp>
      <p:sp>
        <p:nvSpPr>
          <p:cNvPr id="8" name="TextBox 8"/>
          <p:cNvSpPr txBox="1"/>
          <p:nvPr/>
        </p:nvSpPr>
        <p:spPr>
          <a:xfrm>
            <a:off x="8732648" y="6526829"/>
            <a:ext cx="8526652" cy="596899"/>
          </a:xfrm>
          <a:prstGeom prst="rect">
            <a:avLst/>
          </a:prstGeom>
        </p:spPr>
        <p:txBody>
          <a:bodyPr lIns="0" tIns="0" rIns="0" bIns="0" rtlCol="0" anchor="t">
            <a:spAutoFit/>
          </a:bodyPr>
          <a:lstStyle/>
          <a:p>
            <a:pPr algn="l">
              <a:lnSpc>
                <a:spcPts val="4900"/>
              </a:lnSpc>
              <a:spcBef>
                <a:spcPct val="0"/>
              </a:spcBef>
            </a:pPr>
            <a:r>
              <a:rPr lang="en-US" sz="3500" dirty="0">
                <a:solidFill>
                  <a:srgbClr val="000000"/>
                </a:solidFill>
                <a:latin typeface="Quicksand Medium"/>
                <a:ea typeface="Quicksand Medium"/>
                <a:cs typeface="Quicksand Medium"/>
                <a:sym typeface="Quicksand Medium"/>
              </a:rPr>
              <a:t>How Well Do You Know the Festivals?</a:t>
            </a:r>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rot="2700000">
            <a:off x="-1758182" y="7395406"/>
            <a:ext cx="4758378" cy="3759119"/>
          </a:xfrm>
          <a:custGeom>
            <a:avLst/>
            <a:gdLst/>
            <a:ahLst/>
            <a:cxnLst/>
            <a:rect l="l" t="t" r="r" b="b"/>
            <a:pathLst>
              <a:path w="4758378" h="3759119">
                <a:moveTo>
                  <a:pt x="0" y="0"/>
                </a:moveTo>
                <a:lnTo>
                  <a:pt x="4758378" y="0"/>
                </a:lnTo>
                <a:lnTo>
                  <a:pt x="4758378" y="3759118"/>
                </a:lnTo>
                <a:lnTo>
                  <a:pt x="0" y="375911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8713029">
            <a:off x="12873761" y="-1712783"/>
            <a:ext cx="6940462" cy="5482965"/>
          </a:xfrm>
          <a:custGeom>
            <a:avLst/>
            <a:gdLst/>
            <a:ahLst/>
            <a:cxnLst/>
            <a:rect l="l" t="t" r="r" b="b"/>
            <a:pathLst>
              <a:path w="6940462" h="5482965">
                <a:moveTo>
                  <a:pt x="0" y="0"/>
                </a:moveTo>
                <a:lnTo>
                  <a:pt x="6940462" y="0"/>
                </a:lnTo>
                <a:lnTo>
                  <a:pt x="6940462" y="5482966"/>
                </a:lnTo>
                <a:lnTo>
                  <a:pt x="0" y="54829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1016962" y="4348527"/>
            <a:ext cx="15662795" cy="1821011"/>
          </a:xfrm>
          <a:prstGeom prst="rect">
            <a:avLst/>
          </a:prstGeom>
        </p:spPr>
        <p:txBody>
          <a:bodyPr lIns="0" tIns="0" rIns="0" bIns="0" rtlCol="0" anchor="t">
            <a:spAutoFit/>
          </a:bodyPr>
          <a:lstStyle/>
          <a:p>
            <a:pPr marL="0" lvl="0" indent="0" algn="l">
              <a:lnSpc>
                <a:spcPts val="7129"/>
              </a:lnSpc>
              <a:spcBef>
                <a:spcPct val="0"/>
              </a:spcBef>
            </a:pPr>
            <a:r>
              <a:rPr lang="en-US" sz="4752">
                <a:solidFill>
                  <a:srgbClr val="000000"/>
                </a:solidFill>
                <a:latin typeface="Quicksand Bold"/>
                <a:ea typeface="Quicksand Bold"/>
                <a:cs typeface="Quicksand Bold"/>
                <a:sym typeface="Quicksand Bold"/>
              </a:rPr>
              <a:t>X is a New </a:t>
            </a:r>
            <a:r>
              <a:rPr lang="en-US" sz="4752" smtClean="0">
                <a:solidFill>
                  <a:srgbClr val="000000"/>
                </a:solidFill>
                <a:latin typeface="Quicksand Bold"/>
                <a:ea typeface="Quicksand Bold"/>
                <a:cs typeface="Quicksand Bold"/>
                <a:sym typeface="Quicksand Bold"/>
              </a:rPr>
              <a:t>Year </a:t>
            </a:r>
            <a:r>
              <a:rPr lang="en-US" sz="4752">
                <a:solidFill>
                  <a:srgbClr val="000000"/>
                </a:solidFill>
                <a:latin typeface="Quicksand Bold"/>
                <a:ea typeface="Quicksand Bold"/>
                <a:cs typeface="Quicksand Bold"/>
                <a:sym typeface="Quicksand Bold"/>
              </a:rPr>
              <a:t>and harvest festival of Tulu Nadu. </a:t>
            </a:r>
            <a:r>
              <a:rPr lang="en-US" sz="4752" dirty="0">
                <a:solidFill>
                  <a:srgbClr val="000000"/>
                </a:solidFill>
                <a:latin typeface="Quicksand Bold"/>
                <a:ea typeface="Quicksand Bold"/>
                <a:cs typeface="Quicksand Bold"/>
                <a:sym typeface="Quicksand Bold"/>
              </a:rPr>
              <a:t>Identify X</a:t>
            </a:r>
          </a:p>
        </p:txBody>
      </p:sp>
      <p:sp>
        <p:nvSpPr>
          <p:cNvPr id="5" name="TextBox 5"/>
          <p:cNvSpPr txBox="1"/>
          <p:nvPr/>
        </p:nvSpPr>
        <p:spPr>
          <a:xfrm>
            <a:off x="1016962" y="1299390"/>
            <a:ext cx="6911260" cy="2181225"/>
          </a:xfrm>
          <a:prstGeom prst="rect">
            <a:avLst/>
          </a:prstGeom>
        </p:spPr>
        <p:txBody>
          <a:bodyPr lIns="0" tIns="0" rIns="0" bIns="0" rtlCol="0" anchor="t">
            <a:spAutoFit/>
          </a:bodyPr>
          <a:lstStyle/>
          <a:p>
            <a:pPr marL="0" lvl="0" indent="0" algn="l">
              <a:lnSpc>
                <a:spcPts val="14400"/>
              </a:lnSpc>
              <a:spcBef>
                <a:spcPct val="0"/>
              </a:spcBef>
            </a:pPr>
            <a:r>
              <a:rPr lang="en-US" sz="12000">
                <a:solidFill>
                  <a:srgbClr val="403F3F"/>
                </a:solidFill>
                <a:latin typeface="Agrandir Narrow Heavy"/>
                <a:ea typeface="Agrandir Narrow Heavy"/>
                <a:cs typeface="Agrandir Narrow Heavy"/>
                <a:sym typeface="Agrandir Narrow Heavy"/>
              </a:rPr>
              <a:t>Q4</a:t>
            </a: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867469" y="6482650"/>
            <a:ext cx="3411217" cy="3411217"/>
          </a:xfrm>
          <a:custGeom>
            <a:avLst/>
            <a:gdLst/>
            <a:ahLst/>
            <a:cxnLst/>
            <a:rect l="l" t="t" r="r" b="b"/>
            <a:pathLst>
              <a:path w="3411217" h="3411217">
                <a:moveTo>
                  <a:pt x="0" y="0"/>
                </a:moveTo>
                <a:lnTo>
                  <a:pt x="3411217" y="0"/>
                </a:lnTo>
                <a:lnTo>
                  <a:pt x="3411217" y="3411217"/>
                </a:lnTo>
                <a:lnTo>
                  <a:pt x="0" y="34112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789355" y="6232558"/>
            <a:ext cx="5325325" cy="5325325"/>
          </a:xfrm>
          <a:custGeom>
            <a:avLst/>
            <a:gdLst/>
            <a:ahLst/>
            <a:cxnLst/>
            <a:rect l="l" t="t" r="r" b="b"/>
            <a:pathLst>
              <a:path w="5325325" h="5325325">
                <a:moveTo>
                  <a:pt x="0" y="0"/>
                </a:moveTo>
                <a:lnTo>
                  <a:pt x="5325324" y="0"/>
                </a:lnTo>
                <a:lnTo>
                  <a:pt x="5325324" y="5325324"/>
                </a:lnTo>
                <a:lnTo>
                  <a:pt x="0" y="53253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40438" y="885825"/>
            <a:ext cx="6911260" cy="904875"/>
          </a:xfrm>
          <a:prstGeom prst="rect">
            <a:avLst/>
          </a:prstGeom>
        </p:spPr>
        <p:txBody>
          <a:bodyPr lIns="0" tIns="0" rIns="0" bIns="0" rtlCol="0" anchor="t">
            <a:spAutoFit/>
          </a:bodyPr>
          <a:lstStyle/>
          <a:p>
            <a:pPr marL="0" lvl="0" indent="0" algn="l">
              <a:lnSpc>
                <a:spcPts val="6001"/>
              </a:lnSpc>
              <a:spcBef>
                <a:spcPct val="0"/>
              </a:spcBef>
            </a:pPr>
            <a:r>
              <a:rPr lang="en-US" sz="5001">
                <a:solidFill>
                  <a:srgbClr val="403F3F"/>
                </a:solidFill>
                <a:latin typeface="Agrandir Narrow Heavy"/>
                <a:ea typeface="Agrandir Narrow Heavy"/>
                <a:cs typeface="Agrandir Narrow Heavy"/>
                <a:sym typeface="Agrandir Narrow Heavy"/>
              </a:rPr>
              <a:t>ANSWER</a:t>
            </a:r>
          </a:p>
        </p:txBody>
      </p:sp>
      <p:sp>
        <p:nvSpPr>
          <p:cNvPr id="5" name="Freeform 5"/>
          <p:cNvSpPr/>
          <p:nvPr/>
        </p:nvSpPr>
        <p:spPr>
          <a:xfrm>
            <a:off x="2602898" y="-3258342"/>
            <a:ext cx="5325325" cy="5325325"/>
          </a:xfrm>
          <a:custGeom>
            <a:avLst/>
            <a:gdLst/>
            <a:ahLst/>
            <a:cxnLst/>
            <a:rect l="l" t="t" r="r" b="b"/>
            <a:pathLst>
              <a:path w="5325325" h="5325325">
                <a:moveTo>
                  <a:pt x="0" y="0"/>
                </a:moveTo>
                <a:lnTo>
                  <a:pt x="5325324" y="0"/>
                </a:lnTo>
                <a:lnTo>
                  <a:pt x="5325324" y="5325324"/>
                </a:lnTo>
                <a:lnTo>
                  <a:pt x="0" y="53253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7438392" y="-1344234"/>
            <a:ext cx="3411217" cy="3411217"/>
          </a:xfrm>
          <a:custGeom>
            <a:avLst/>
            <a:gdLst/>
            <a:ahLst/>
            <a:cxnLst/>
            <a:rect l="l" t="t" r="r" b="b"/>
            <a:pathLst>
              <a:path w="3411217" h="3411217">
                <a:moveTo>
                  <a:pt x="0" y="0"/>
                </a:moveTo>
                <a:lnTo>
                  <a:pt x="3411216" y="0"/>
                </a:lnTo>
                <a:lnTo>
                  <a:pt x="3411216" y="3411216"/>
                </a:lnTo>
                <a:lnTo>
                  <a:pt x="0" y="34112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3718781" y="7012477"/>
            <a:ext cx="4466336" cy="2754722"/>
          </a:xfrm>
          <a:custGeom>
            <a:avLst/>
            <a:gdLst/>
            <a:ahLst/>
            <a:cxnLst/>
            <a:rect l="l" t="t" r="r" b="b"/>
            <a:pathLst>
              <a:path w="4466336" h="2754722">
                <a:moveTo>
                  <a:pt x="0" y="0"/>
                </a:moveTo>
                <a:lnTo>
                  <a:pt x="4466336" y="0"/>
                </a:lnTo>
                <a:lnTo>
                  <a:pt x="4466336" y="2754723"/>
                </a:lnTo>
                <a:lnTo>
                  <a:pt x="0" y="2754723"/>
                </a:lnTo>
                <a:lnTo>
                  <a:pt x="0" y="0"/>
                </a:lnTo>
                <a:close/>
              </a:path>
            </a:pathLst>
          </a:custGeom>
          <a:blipFill>
            <a:blip r:embed="rId6"/>
            <a:stretch>
              <a:fillRect r="-7092"/>
            </a:stretch>
          </a:blipFill>
        </p:spPr>
      </p:sp>
      <p:sp>
        <p:nvSpPr>
          <p:cNvPr id="8" name="Freeform 8"/>
          <p:cNvSpPr/>
          <p:nvPr/>
        </p:nvSpPr>
        <p:spPr>
          <a:xfrm>
            <a:off x="9447090" y="7012477"/>
            <a:ext cx="4044024" cy="2702143"/>
          </a:xfrm>
          <a:custGeom>
            <a:avLst/>
            <a:gdLst/>
            <a:ahLst/>
            <a:cxnLst/>
            <a:rect l="l" t="t" r="r" b="b"/>
            <a:pathLst>
              <a:path w="4044024" h="2702143">
                <a:moveTo>
                  <a:pt x="0" y="0"/>
                </a:moveTo>
                <a:lnTo>
                  <a:pt x="4044024" y="0"/>
                </a:lnTo>
                <a:lnTo>
                  <a:pt x="4044024" y="2702143"/>
                </a:lnTo>
                <a:lnTo>
                  <a:pt x="0" y="2702143"/>
                </a:lnTo>
                <a:lnTo>
                  <a:pt x="0" y="0"/>
                </a:lnTo>
                <a:close/>
              </a:path>
            </a:pathLst>
          </a:custGeom>
          <a:blipFill>
            <a:blip r:embed="rId7"/>
            <a:stretch>
              <a:fillRect/>
            </a:stretch>
          </a:blipFill>
        </p:spPr>
      </p:sp>
      <p:sp>
        <p:nvSpPr>
          <p:cNvPr id="9" name="TextBox 9"/>
          <p:cNvSpPr txBox="1"/>
          <p:nvPr/>
        </p:nvSpPr>
        <p:spPr>
          <a:xfrm>
            <a:off x="1028700" y="1977569"/>
            <a:ext cx="16230600" cy="1247778"/>
          </a:xfrm>
          <a:prstGeom prst="rect">
            <a:avLst/>
          </a:prstGeom>
        </p:spPr>
        <p:txBody>
          <a:bodyPr lIns="0" tIns="0" rIns="0" bIns="0" rtlCol="0" anchor="t">
            <a:spAutoFit/>
          </a:bodyPr>
          <a:lstStyle/>
          <a:p>
            <a:pPr marL="0" lvl="0" indent="0" algn="l">
              <a:lnSpc>
                <a:spcPts val="8999"/>
              </a:lnSpc>
              <a:spcBef>
                <a:spcPct val="0"/>
              </a:spcBef>
            </a:pPr>
            <a:r>
              <a:rPr lang="en-US" sz="5999">
                <a:solidFill>
                  <a:srgbClr val="403F3F"/>
                </a:solidFill>
                <a:latin typeface="Agrandir Bold"/>
                <a:ea typeface="Agrandir Bold"/>
                <a:cs typeface="Agrandir Bold"/>
                <a:sym typeface="Agrandir Bold"/>
              </a:rPr>
              <a:t>X is Bisu Parba</a:t>
            </a:r>
          </a:p>
        </p:txBody>
      </p:sp>
      <p:sp>
        <p:nvSpPr>
          <p:cNvPr id="10" name="TextBox 10"/>
          <p:cNvSpPr txBox="1"/>
          <p:nvPr/>
        </p:nvSpPr>
        <p:spPr>
          <a:xfrm>
            <a:off x="1028700" y="3265992"/>
            <a:ext cx="16218862" cy="3376958"/>
          </a:xfrm>
          <a:prstGeom prst="rect">
            <a:avLst/>
          </a:prstGeom>
        </p:spPr>
        <p:txBody>
          <a:bodyPr lIns="0" tIns="0" rIns="0" bIns="0" rtlCol="0" anchor="t">
            <a:spAutoFit/>
          </a:bodyPr>
          <a:lstStyle/>
          <a:p>
            <a:pPr marL="0" lvl="0" indent="0" algn="l">
              <a:lnSpc>
                <a:spcPts val="5327"/>
              </a:lnSpc>
            </a:pPr>
            <a:r>
              <a:rPr lang="en-US" sz="4097">
                <a:solidFill>
                  <a:srgbClr val="000000"/>
                </a:solidFill>
                <a:latin typeface="Quicksand Medium"/>
                <a:ea typeface="Quicksand Medium"/>
                <a:cs typeface="Quicksand Medium"/>
                <a:sym typeface="Quicksand Medium"/>
              </a:rPr>
              <a:t>“Bisu Parba” is a harvest festival in coastal Karnataka celebrated in April. It marks the start of the agricultural year with offerings of the first harvest, such as paddy, to deities. The festival features community feasts and rituals, emphasizing gratitude and unity.</a:t>
            </a: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2545173" y="-2026568"/>
            <a:ext cx="3446107" cy="3454744"/>
          </a:xfrm>
          <a:custGeom>
            <a:avLst/>
            <a:gdLst/>
            <a:ahLst/>
            <a:cxnLst/>
            <a:rect l="l" t="t" r="r" b="b"/>
            <a:pathLst>
              <a:path w="3446107" h="3454744">
                <a:moveTo>
                  <a:pt x="0" y="0"/>
                </a:moveTo>
                <a:lnTo>
                  <a:pt x="3446107" y="0"/>
                </a:lnTo>
                <a:lnTo>
                  <a:pt x="3446107" y="3454744"/>
                </a:lnTo>
                <a:lnTo>
                  <a:pt x="0" y="345474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400000">
            <a:off x="13831140" y="-6157957"/>
            <a:ext cx="9119973" cy="9119973"/>
          </a:xfrm>
          <a:custGeom>
            <a:avLst/>
            <a:gdLst/>
            <a:ahLst/>
            <a:cxnLst/>
            <a:rect l="l" t="t" r="r" b="b"/>
            <a:pathLst>
              <a:path w="9119973" h="9119973">
                <a:moveTo>
                  <a:pt x="0" y="0"/>
                </a:moveTo>
                <a:lnTo>
                  <a:pt x="9119973" y="0"/>
                </a:lnTo>
                <a:lnTo>
                  <a:pt x="9119973" y="9119973"/>
                </a:lnTo>
                <a:lnTo>
                  <a:pt x="0" y="911997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816889" y="3566340"/>
            <a:ext cx="16230600" cy="3425192"/>
          </a:xfrm>
          <a:prstGeom prst="rect">
            <a:avLst/>
          </a:prstGeom>
        </p:spPr>
        <p:txBody>
          <a:bodyPr lIns="0" tIns="0" rIns="0" bIns="0" rtlCol="0" anchor="t">
            <a:spAutoFit/>
          </a:bodyPr>
          <a:lstStyle/>
          <a:p>
            <a:pPr marL="0" lvl="0" indent="0" algn="l">
              <a:lnSpc>
                <a:spcPts val="6899"/>
              </a:lnSpc>
              <a:spcBef>
                <a:spcPct val="0"/>
              </a:spcBef>
            </a:pPr>
            <a:r>
              <a:rPr lang="en-US" sz="4599">
                <a:solidFill>
                  <a:srgbClr val="000000"/>
                </a:solidFill>
                <a:latin typeface="Quicksand Bold"/>
                <a:ea typeface="Quicksand Bold"/>
                <a:cs typeface="Quicksand Bold"/>
                <a:sym typeface="Quicksand Bold"/>
              </a:rPr>
              <a:t>X is a major Hindu festival that signifies the end of the winter solstice and the beginning of longer daylight hours. This festival also marks the Sun's entry into a specific zodiac sign. What is X?</a:t>
            </a:r>
          </a:p>
        </p:txBody>
      </p:sp>
      <p:sp>
        <p:nvSpPr>
          <p:cNvPr id="5" name="TextBox 5"/>
          <p:cNvSpPr txBox="1"/>
          <p:nvPr/>
        </p:nvSpPr>
        <p:spPr>
          <a:xfrm>
            <a:off x="1016962" y="1299390"/>
            <a:ext cx="6911260" cy="2181225"/>
          </a:xfrm>
          <a:prstGeom prst="rect">
            <a:avLst/>
          </a:prstGeom>
        </p:spPr>
        <p:txBody>
          <a:bodyPr lIns="0" tIns="0" rIns="0" bIns="0" rtlCol="0" anchor="t">
            <a:spAutoFit/>
          </a:bodyPr>
          <a:lstStyle/>
          <a:p>
            <a:pPr marL="0" lvl="0" indent="0" algn="l">
              <a:lnSpc>
                <a:spcPts val="14400"/>
              </a:lnSpc>
              <a:spcBef>
                <a:spcPct val="0"/>
              </a:spcBef>
            </a:pPr>
            <a:r>
              <a:rPr lang="en-US" sz="12000">
                <a:solidFill>
                  <a:srgbClr val="403F3F"/>
                </a:solidFill>
                <a:latin typeface="Agrandir Narrow Heavy"/>
                <a:ea typeface="Agrandir Narrow Heavy"/>
                <a:cs typeface="Agrandir Narrow Heavy"/>
                <a:sym typeface="Agrandir Narrow Heavy"/>
              </a:rPr>
              <a:t>Q5</a:t>
            </a:r>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867469" y="6482650"/>
            <a:ext cx="3411217" cy="3411217"/>
          </a:xfrm>
          <a:custGeom>
            <a:avLst/>
            <a:gdLst/>
            <a:ahLst/>
            <a:cxnLst/>
            <a:rect l="l" t="t" r="r" b="b"/>
            <a:pathLst>
              <a:path w="3411217" h="3411217">
                <a:moveTo>
                  <a:pt x="0" y="0"/>
                </a:moveTo>
                <a:lnTo>
                  <a:pt x="3411217" y="0"/>
                </a:lnTo>
                <a:lnTo>
                  <a:pt x="3411217" y="3411217"/>
                </a:lnTo>
                <a:lnTo>
                  <a:pt x="0" y="34112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789355" y="6232558"/>
            <a:ext cx="5325325" cy="5325325"/>
          </a:xfrm>
          <a:custGeom>
            <a:avLst/>
            <a:gdLst/>
            <a:ahLst/>
            <a:cxnLst/>
            <a:rect l="l" t="t" r="r" b="b"/>
            <a:pathLst>
              <a:path w="5325325" h="5325325">
                <a:moveTo>
                  <a:pt x="0" y="0"/>
                </a:moveTo>
                <a:lnTo>
                  <a:pt x="5325324" y="0"/>
                </a:lnTo>
                <a:lnTo>
                  <a:pt x="5325324" y="5325324"/>
                </a:lnTo>
                <a:lnTo>
                  <a:pt x="0" y="53253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40438" y="885825"/>
            <a:ext cx="6911260" cy="904875"/>
          </a:xfrm>
          <a:prstGeom prst="rect">
            <a:avLst/>
          </a:prstGeom>
        </p:spPr>
        <p:txBody>
          <a:bodyPr lIns="0" tIns="0" rIns="0" bIns="0" rtlCol="0" anchor="t">
            <a:spAutoFit/>
          </a:bodyPr>
          <a:lstStyle/>
          <a:p>
            <a:pPr marL="0" lvl="0" indent="0" algn="l">
              <a:lnSpc>
                <a:spcPts val="6001"/>
              </a:lnSpc>
              <a:spcBef>
                <a:spcPct val="0"/>
              </a:spcBef>
            </a:pPr>
            <a:r>
              <a:rPr lang="en-US" sz="5001">
                <a:solidFill>
                  <a:srgbClr val="403F3F"/>
                </a:solidFill>
                <a:latin typeface="Agrandir Narrow Heavy"/>
                <a:ea typeface="Agrandir Narrow Heavy"/>
                <a:cs typeface="Agrandir Narrow Heavy"/>
                <a:sym typeface="Agrandir Narrow Heavy"/>
              </a:rPr>
              <a:t>ANSWER</a:t>
            </a:r>
          </a:p>
        </p:txBody>
      </p:sp>
      <p:sp>
        <p:nvSpPr>
          <p:cNvPr id="5" name="Freeform 5"/>
          <p:cNvSpPr/>
          <p:nvPr/>
        </p:nvSpPr>
        <p:spPr>
          <a:xfrm>
            <a:off x="2602898" y="-3258342"/>
            <a:ext cx="5325325" cy="5325325"/>
          </a:xfrm>
          <a:custGeom>
            <a:avLst/>
            <a:gdLst/>
            <a:ahLst/>
            <a:cxnLst/>
            <a:rect l="l" t="t" r="r" b="b"/>
            <a:pathLst>
              <a:path w="5325325" h="5325325">
                <a:moveTo>
                  <a:pt x="0" y="0"/>
                </a:moveTo>
                <a:lnTo>
                  <a:pt x="5325324" y="0"/>
                </a:lnTo>
                <a:lnTo>
                  <a:pt x="5325324" y="5325324"/>
                </a:lnTo>
                <a:lnTo>
                  <a:pt x="0" y="53253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7438392" y="-1344234"/>
            <a:ext cx="3411217" cy="3411217"/>
          </a:xfrm>
          <a:custGeom>
            <a:avLst/>
            <a:gdLst/>
            <a:ahLst/>
            <a:cxnLst/>
            <a:rect l="l" t="t" r="r" b="b"/>
            <a:pathLst>
              <a:path w="3411217" h="3411217">
                <a:moveTo>
                  <a:pt x="0" y="0"/>
                </a:moveTo>
                <a:lnTo>
                  <a:pt x="3411216" y="0"/>
                </a:lnTo>
                <a:lnTo>
                  <a:pt x="3411216" y="3411216"/>
                </a:lnTo>
                <a:lnTo>
                  <a:pt x="0" y="34112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4496068" y="6728675"/>
            <a:ext cx="3684606" cy="2989118"/>
          </a:xfrm>
          <a:custGeom>
            <a:avLst/>
            <a:gdLst/>
            <a:ahLst/>
            <a:cxnLst/>
            <a:rect l="l" t="t" r="r" b="b"/>
            <a:pathLst>
              <a:path w="3684606" h="2989118">
                <a:moveTo>
                  <a:pt x="0" y="0"/>
                </a:moveTo>
                <a:lnTo>
                  <a:pt x="3684606" y="0"/>
                </a:lnTo>
                <a:lnTo>
                  <a:pt x="3684606" y="2989118"/>
                </a:lnTo>
                <a:lnTo>
                  <a:pt x="0" y="2989118"/>
                </a:lnTo>
                <a:lnTo>
                  <a:pt x="0" y="0"/>
                </a:lnTo>
                <a:close/>
              </a:path>
            </a:pathLst>
          </a:custGeom>
          <a:blipFill>
            <a:blip r:embed="rId6"/>
            <a:stretch>
              <a:fillRect/>
            </a:stretch>
          </a:blipFill>
        </p:spPr>
      </p:sp>
      <p:sp>
        <p:nvSpPr>
          <p:cNvPr id="8" name="Freeform 8"/>
          <p:cNvSpPr/>
          <p:nvPr/>
        </p:nvSpPr>
        <p:spPr>
          <a:xfrm>
            <a:off x="9144000" y="6724051"/>
            <a:ext cx="5345968" cy="2993742"/>
          </a:xfrm>
          <a:custGeom>
            <a:avLst/>
            <a:gdLst/>
            <a:ahLst/>
            <a:cxnLst/>
            <a:rect l="l" t="t" r="r" b="b"/>
            <a:pathLst>
              <a:path w="5345968" h="2993742">
                <a:moveTo>
                  <a:pt x="0" y="0"/>
                </a:moveTo>
                <a:lnTo>
                  <a:pt x="5345968" y="0"/>
                </a:lnTo>
                <a:lnTo>
                  <a:pt x="5345968" y="2993742"/>
                </a:lnTo>
                <a:lnTo>
                  <a:pt x="0" y="2993742"/>
                </a:lnTo>
                <a:lnTo>
                  <a:pt x="0" y="0"/>
                </a:lnTo>
                <a:close/>
              </a:path>
            </a:pathLst>
          </a:custGeom>
          <a:blipFill>
            <a:blip r:embed="rId7"/>
            <a:stretch>
              <a:fillRect/>
            </a:stretch>
          </a:blipFill>
        </p:spPr>
      </p:sp>
      <p:sp>
        <p:nvSpPr>
          <p:cNvPr id="9" name="TextBox 9"/>
          <p:cNvSpPr txBox="1"/>
          <p:nvPr/>
        </p:nvSpPr>
        <p:spPr>
          <a:xfrm>
            <a:off x="1028700" y="1977569"/>
            <a:ext cx="16230600" cy="1247778"/>
          </a:xfrm>
          <a:prstGeom prst="rect">
            <a:avLst/>
          </a:prstGeom>
        </p:spPr>
        <p:txBody>
          <a:bodyPr lIns="0" tIns="0" rIns="0" bIns="0" rtlCol="0" anchor="t">
            <a:spAutoFit/>
          </a:bodyPr>
          <a:lstStyle/>
          <a:p>
            <a:pPr marL="0" lvl="0" indent="0" algn="l">
              <a:lnSpc>
                <a:spcPts val="8999"/>
              </a:lnSpc>
              <a:spcBef>
                <a:spcPct val="0"/>
              </a:spcBef>
            </a:pPr>
            <a:r>
              <a:rPr lang="en-US" sz="5999">
                <a:solidFill>
                  <a:srgbClr val="403F3F"/>
                </a:solidFill>
                <a:latin typeface="Agrandir Bold"/>
                <a:ea typeface="Agrandir Bold"/>
                <a:cs typeface="Agrandir Bold"/>
                <a:sym typeface="Agrandir Bold"/>
              </a:rPr>
              <a:t>X is Makara Sankranti</a:t>
            </a:r>
          </a:p>
        </p:txBody>
      </p:sp>
      <p:sp>
        <p:nvSpPr>
          <p:cNvPr id="10" name="TextBox 10"/>
          <p:cNvSpPr txBox="1"/>
          <p:nvPr/>
        </p:nvSpPr>
        <p:spPr>
          <a:xfrm>
            <a:off x="1028700" y="3265992"/>
            <a:ext cx="16218862" cy="3376958"/>
          </a:xfrm>
          <a:prstGeom prst="rect">
            <a:avLst/>
          </a:prstGeom>
        </p:spPr>
        <p:txBody>
          <a:bodyPr lIns="0" tIns="0" rIns="0" bIns="0" rtlCol="0" anchor="t">
            <a:spAutoFit/>
          </a:bodyPr>
          <a:lstStyle/>
          <a:p>
            <a:pPr marL="0" lvl="0" indent="0" algn="l">
              <a:lnSpc>
                <a:spcPts val="5327"/>
              </a:lnSpc>
            </a:pPr>
            <a:r>
              <a:rPr lang="en-US" sz="4097">
                <a:solidFill>
                  <a:srgbClr val="000000"/>
                </a:solidFill>
                <a:latin typeface="Quicksand Medium"/>
                <a:ea typeface="Quicksand Medium"/>
                <a:cs typeface="Quicksand Medium"/>
                <a:sym typeface="Quicksand Medium"/>
              </a:rPr>
              <a:t>Makara Sankranti is a Hindu festival marking the Sun's entry into Capricorn, symbolizing the end of winter and the start of longer days. Celebrated across India, it involves regional customs like preparing sweets, taking holy dips in rivers, and honoring the harvest season.</a:t>
            </a: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rot="-10800000" flipH="1" flipV="1">
            <a:off x="-3584041" y="7889584"/>
            <a:ext cx="8780116" cy="3182792"/>
          </a:xfrm>
          <a:custGeom>
            <a:avLst/>
            <a:gdLst/>
            <a:ahLst/>
            <a:cxnLst/>
            <a:rect l="l" t="t" r="r" b="b"/>
            <a:pathLst>
              <a:path w="8780116" h="3182792">
                <a:moveTo>
                  <a:pt x="8780116" y="3182792"/>
                </a:moveTo>
                <a:lnTo>
                  <a:pt x="0" y="3182792"/>
                </a:lnTo>
                <a:lnTo>
                  <a:pt x="0" y="0"/>
                </a:lnTo>
                <a:lnTo>
                  <a:pt x="8780116" y="0"/>
                </a:lnTo>
                <a:lnTo>
                  <a:pt x="8780116" y="3182792"/>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8434483" y="-274804"/>
            <a:ext cx="10629622" cy="3853238"/>
          </a:xfrm>
          <a:custGeom>
            <a:avLst/>
            <a:gdLst/>
            <a:ahLst/>
            <a:cxnLst/>
            <a:rect l="l" t="t" r="r" b="b"/>
            <a:pathLst>
              <a:path w="10629622" h="3853238">
                <a:moveTo>
                  <a:pt x="0" y="0"/>
                </a:moveTo>
                <a:lnTo>
                  <a:pt x="10629623" y="0"/>
                </a:lnTo>
                <a:lnTo>
                  <a:pt x="10629623" y="3853238"/>
                </a:lnTo>
                <a:lnTo>
                  <a:pt x="0" y="38532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28700" y="3521351"/>
            <a:ext cx="16230600" cy="4291967"/>
          </a:xfrm>
          <a:prstGeom prst="rect">
            <a:avLst/>
          </a:prstGeom>
        </p:spPr>
        <p:txBody>
          <a:bodyPr lIns="0" tIns="0" rIns="0" bIns="0" rtlCol="0" anchor="t">
            <a:spAutoFit/>
          </a:bodyPr>
          <a:lstStyle/>
          <a:p>
            <a:pPr marL="0" lvl="0" indent="0" algn="l">
              <a:lnSpc>
                <a:spcPts val="6899"/>
              </a:lnSpc>
              <a:spcBef>
                <a:spcPct val="0"/>
              </a:spcBef>
            </a:pPr>
            <a:r>
              <a:rPr lang="en-US" sz="4599">
                <a:solidFill>
                  <a:srgbClr val="000000"/>
                </a:solidFill>
                <a:latin typeface="Quicksand Bold"/>
                <a:ea typeface="Quicksand Bold"/>
                <a:cs typeface="Quicksand Bold"/>
                <a:sym typeface="Quicksand Bold"/>
              </a:rPr>
              <a:t>X is an event in the life of Jesus where He entered Jerusalem, and the crowd welcomed Him by laying palm branches and shouting "Hosanna"(save us). Christians remember this event each year at the beginning of Holy Week. What is X?</a:t>
            </a:r>
          </a:p>
        </p:txBody>
      </p:sp>
      <p:sp>
        <p:nvSpPr>
          <p:cNvPr id="5" name="TextBox 5"/>
          <p:cNvSpPr txBox="1"/>
          <p:nvPr/>
        </p:nvSpPr>
        <p:spPr>
          <a:xfrm>
            <a:off x="1016962" y="1299390"/>
            <a:ext cx="6911260" cy="2181225"/>
          </a:xfrm>
          <a:prstGeom prst="rect">
            <a:avLst/>
          </a:prstGeom>
        </p:spPr>
        <p:txBody>
          <a:bodyPr lIns="0" tIns="0" rIns="0" bIns="0" rtlCol="0" anchor="t">
            <a:spAutoFit/>
          </a:bodyPr>
          <a:lstStyle/>
          <a:p>
            <a:pPr marL="0" lvl="0" indent="0" algn="l">
              <a:lnSpc>
                <a:spcPts val="14400"/>
              </a:lnSpc>
              <a:spcBef>
                <a:spcPct val="0"/>
              </a:spcBef>
            </a:pPr>
            <a:r>
              <a:rPr lang="en-US" sz="12000">
                <a:solidFill>
                  <a:srgbClr val="403F3F"/>
                </a:solidFill>
                <a:latin typeface="Agrandir Narrow Heavy"/>
                <a:ea typeface="Agrandir Narrow Heavy"/>
                <a:cs typeface="Agrandir Narrow Heavy"/>
                <a:sym typeface="Agrandir Narrow Heavy"/>
              </a:rPr>
              <a:t>Q6</a:t>
            </a: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867469" y="6482650"/>
            <a:ext cx="3411217" cy="3411217"/>
          </a:xfrm>
          <a:custGeom>
            <a:avLst/>
            <a:gdLst/>
            <a:ahLst/>
            <a:cxnLst/>
            <a:rect l="l" t="t" r="r" b="b"/>
            <a:pathLst>
              <a:path w="3411217" h="3411217">
                <a:moveTo>
                  <a:pt x="0" y="0"/>
                </a:moveTo>
                <a:lnTo>
                  <a:pt x="3411217" y="0"/>
                </a:lnTo>
                <a:lnTo>
                  <a:pt x="3411217" y="3411217"/>
                </a:lnTo>
                <a:lnTo>
                  <a:pt x="0" y="34112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789355" y="6232558"/>
            <a:ext cx="5325325" cy="5325325"/>
          </a:xfrm>
          <a:custGeom>
            <a:avLst/>
            <a:gdLst/>
            <a:ahLst/>
            <a:cxnLst/>
            <a:rect l="l" t="t" r="r" b="b"/>
            <a:pathLst>
              <a:path w="5325325" h="5325325">
                <a:moveTo>
                  <a:pt x="0" y="0"/>
                </a:moveTo>
                <a:lnTo>
                  <a:pt x="5325324" y="0"/>
                </a:lnTo>
                <a:lnTo>
                  <a:pt x="5325324" y="5325324"/>
                </a:lnTo>
                <a:lnTo>
                  <a:pt x="0" y="53253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40438" y="885825"/>
            <a:ext cx="6911260" cy="904875"/>
          </a:xfrm>
          <a:prstGeom prst="rect">
            <a:avLst/>
          </a:prstGeom>
        </p:spPr>
        <p:txBody>
          <a:bodyPr lIns="0" tIns="0" rIns="0" bIns="0" rtlCol="0" anchor="t">
            <a:spAutoFit/>
          </a:bodyPr>
          <a:lstStyle/>
          <a:p>
            <a:pPr marL="0" lvl="0" indent="0" algn="l">
              <a:lnSpc>
                <a:spcPts val="6001"/>
              </a:lnSpc>
              <a:spcBef>
                <a:spcPct val="0"/>
              </a:spcBef>
            </a:pPr>
            <a:r>
              <a:rPr lang="en-US" sz="5001">
                <a:solidFill>
                  <a:srgbClr val="403F3F"/>
                </a:solidFill>
                <a:latin typeface="Agrandir Narrow Heavy"/>
                <a:ea typeface="Agrandir Narrow Heavy"/>
                <a:cs typeface="Agrandir Narrow Heavy"/>
                <a:sym typeface="Agrandir Narrow Heavy"/>
              </a:rPr>
              <a:t>ANSWER</a:t>
            </a:r>
          </a:p>
        </p:txBody>
      </p:sp>
      <p:sp>
        <p:nvSpPr>
          <p:cNvPr id="5" name="Freeform 5"/>
          <p:cNvSpPr/>
          <p:nvPr/>
        </p:nvSpPr>
        <p:spPr>
          <a:xfrm>
            <a:off x="2602898" y="-3258342"/>
            <a:ext cx="5325325" cy="5325325"/>
          </a:xfrm>
          <a:custGeom>
            <a:avLst/>
            <a:gdLst/>
            <a:ahLst/>
            <a:cxnLst/>
            <a:rect l="l" t="t" r="r" b="b"/>
            <a:pathLst>
              <a:path w="5325325" h="5325325">
                <a:moveTo>
                  <a:pt x="0" y="0"/>
                </a:moveTo>
                <a:lnTo>
                  <a:pt x="5325324" y="0"/>
                </a:lnTo>
                <a:lnTo>
                  <a:pt x="5325324" y="5325324"/>
                </a:lnTo>
                <a:lnTo>
                  <a:pt x="0" y="53253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7438392" y="-1344234"/>
            <a:ext cx="3411217" cy="3411217"/>
          </a:xfrm>
          <a:custGeom>
            <a:avLst/>
            <a:gdLst/>
            <a:ahLst/>
            <a:cxnLst/>
            <a:rect l="l" t="t" r="r" b="b"/>
            <a:pathLst>
              <a:path w="3411217" h="3411217">
                <a:moveTo>
                  <a:pt x="0" y="0"/>
                </a:moveTo>
                <a:lnTo>
                  <a:pt x="3411216" y="0"/>
                </a:lnTo>
                <a:lnTo>
                  <a:pt x="3411216" y="3411216"/>
                </a:lnTo>
                <a:lnTo>
                  <a:pt x="0" y="34112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2917497" y="6885416"/>
            <a:ext cx="4520895" cy="3008450"/>
          </a:xfrm>
          <a:custGeom>
            <a:avLst/>
            <a:gdLst/>
            <a:ahLst/>
            <a:cxnLst/>
            <a:rect l="l" t="t" r="r" b="b"/>
            <a:pathLst>
              <a:path w="4520895" h="3008450">
                <a:moveTo>
                  <a:pt x="0" y="0"/>
                </a:moveTo>
                <a:lnTo>
                  <a:pt x="4520895" y="0"/>
                </a:lnTo>
                <a:lnTo>
                  <a:pt x="4520895" y="3008451"/>
                </a:lnTo>
                <a:lnTo>
                  <a:pt x="0" y="3008451"/>
                </a:lnTo>
                <a:lnTo>
                  <a:pt x="0" y="0"/>
                </a:lnTo>
                <a:close/>
              </a:path>
            </a:pathLst>
          </a:custGeom>
          <a:blipFill>
            <a:blip r:embed="rId6"/>
            <a:stretch>
              <a:fillRect/>
            </a:stretch>
          </a:blipFill>
        </p:spPr>
      </p:sp>
      <p:sp>
        <p:nvSpPr>
          <p:cNvPr id="8" name="Freeform 8"/>
          <p:cNvSpPr/>
          <p:nvPr/>
        </p:nvSpPr>
        <p:spPr>
          <a:xfrm>
            <a:off x="8401484" y="6728675"/>
            <a:ext cx="4011267" cy="3008450"/>
          </a:xfrm>
          <a:custGeom>
            <a:avLst/>
            <a:gdLst/>
            <a:ahLst/>
            <a:cxnLst/>
            <a:rect l="l" t="t" r="r" b="b"/>
            <a:pathLst>
              <a:path w="4011267" h="3008450">
                <a:moveTo>
                  <a:pt x="0" y="0"/>
                </a:moveTo>
                <a:lnTo>
                  <a:pt x="4011267" y="0"/>
                </a:lnTo>
                <a:lnTo>
                  <a:pt x="4011267" y="3008450"/>
                </a:lnTo>
                <a:lnTo>
                  <a:pt x="0" y="3008450"/>
                </a:lnTo>
                <a:lnTo>
                  <a:pt x="0" y="0"/>
                </a:lnTo>
                <a:close/>
              </a:path>
            </a:pathLst>
          </a:custGeom>
          <a:blipFill>
            <a:blip r:embed="rId7"/>
            <a:stretch>
              <a:fillRect/>
            </a:stretch>
          </a:blipFill>
        </p:spPr>
      </p:sp>
      <p:sp>
        <p:nvSpPr>
          <p:cNvPr id="9" name="TextBox 9"/>
          <p:cNvSpPr txBox="1"/>
          <p:nvPr/>
        </p:nvSpPr>
        <p:spPr>
          <a:xfrm>
            <a:off x="1028700" y="1977569"/>
            <a:ext cx="16230600" cy="1247778"/>
          </a:xfrm>
          <a:prstGeom prst="rect">
            <a:avLst/>
          </a:prstGeom>
        </p:spPr>
        <p:txBody>
          <a:bodyPr lIns="0" tIns="0" rIns="0" bIns="0" rtlCol="0" anchor="t">
            <a:spAutoFit/>
          </a:bodyPr>
          <a:lstStyle/>
          <a:p>
            <a:pPr marL="0" lvl="0" indent="0" algn="l">
              <a:lnSpc>
                <a:spcPts val="8999"/>
              </a:lnSpc>
              <a:spcBef>
                <a:spcPct val="0"/>
              </a:spcBef>
            </a:pPr>
            <a:r>
              <a:rPr lang="en-US" sz="5999">
                <a:solidFill>
                  <a:srgbClr val="403F3F"/>
                </a:solidFill>
                <a:latin typeface="Agrandir Bold"/>
                <a:ea typeface="Agrandir Bold"/>
                <a:cs typeface="Agrandir Bold"/>
                <a:sym typeface="Agrandir Bold"/>
              </a:rPr>
              <a:t>X is Palm Sunday</a:t>
            </a:r>
          </a:p>
        </p:txBody>
      </p:sp>
      <p:sp>
        <p:nvSpPr>
          <p:cNvPr id="10" name="TextBox 10"/>
          <p:cNvSpPr txBox="1"/>
          <p:nvPr/>
        </p:nvSpPr>
        <p:spPr>
          <a:xfrm>
            <a:off x="1028700" y="3265992"/>
            <a:ext cx="16218862" cy="3376958"/>
          </a:xfrm>
          <a:prstGeom prst="rect">
            <a:avLst/>
          </a:prstGeom>
        </p:spPr>
        <p:txBody>
          <a:bodyPr lIns="0" tIns="0" rIns="0" bIns="0" rtlCol="0" anchor="t">
            <a:spAutoFit/>
          </a:bodyPr>
          <a:lstStyle/>
          <a:p>
            <a:pPr marL="0" lvl="0" indent="0" algn="l">
              <a:lnSpc>
                <a:spcPts val="5327"/>
              </a:lnSpc>
            </a:pPr>
            <a:r>
              <a:rPr lang="en-US" sz="4097">
                <a:solidFill>
                  <a:srgbClr val="000000"/>
                </a:solidFill>
                <a:latin typeface="Quicksand Medium"/>
                <a:ea typeface="Quicksand Medium"/>
                <a:cs typeface="Quicksand Medium"/>
                <a:sym typeface="Quicksand Medium"/>
              </a:rPr>
              <a:t>Palm Sunday is a Christian observance that marks the start of Holy Week, leading up to Easter. It commemorates Jesus' entry into Jerusalem, where the crowd welcomed Him with palm branches and shouted "Hosanna." It is a key part of the Easter celebrations.</a:t>
            </a: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rot="-10800000" flipH="1" flipV="1">
            <a:off x="-3584041" y="7889584"/>
            <a:ext cx="8780116" cy="3182792"/>
          </a:xfrm>
          <a:custGeom>
            <a:avLst/>
            <a:gdLst/>
            <a:ahLst/>
            <a:cxnLst/>
            <a:rect l="l" t="t" r="r" b="b"/>
            <a:pathLst>
              <a:path w="8780116" h="3182792">
                <a:moveTo>
                  <a:pt x="8780116" y="3182792"/>
                </a:moveTo>
                <a:lnTo>
                  <a:pt x="0" y="3182792"/>
                </a:lnTo>
                <a:lnTo>
                  <a:pt x="0" y="0"/>
                </a:lnTo>
                <a:lnTo>
                  <a:pt x="8780116" y="0"/>
                </a:lnTo>
                <a:lnTo>
                  <a:pt x="8780116" y="3182792"/>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8434483" y="-274804"/>
            <a:ext cx="10629622" cy="3853238"/>
          </a:xfrm>
          <a:custGeom>
            <a:avLst/>
            <a:gdLst/>
            <a:ahLst/>
            <a:cxnLst/>
            <a:rect l="l" t="t" r="r" b="b"/>
            <a:pathLst>
              <a:path w="10629622" h="3853238">
                <a:moveTo>
                  <a:pt x="0" y="0"/>
                </a:moveTo>
                <a:lnTo>
                  <a:pt x="10629623" y="0"/>
                </a:lnTo>
                <a:lnTo>
                  <a:pt x="10629623" y="3853238"/>
                </a:lnTo>
                <a:lnTo>
                  <a:pt x="0" y="38532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28700" y="3521351"/>
            <a:ext cx="16230600" cy="3425192"/>
          </a:xfrm>
          <a:prstGeom prst="rect">
            <a:avLst/>
          </a:prstGeom>
        </p:spPr>
        <p:txBody>
          <a:bodyPr lIns="0" tIns="0" rIns="0" bIns="0" rtlCol="0" anchor="t">
            <a:spAutoFit/>
          </a:bodyPr>
          <a:lstStyle/>
          <a:p>
            <a:pPr marL="0" lvl="0" indent="0" algn="l">
              <a:lnSpc>
                <a:spcPts val="6899"/>
              </a:lnSpc>
              <a:spcBef>
                <a:spcPct val="0"/>
              </a:spcBef>
            </a:pPr>
            <a:r>
              <a:rPr lang="en-US" sz="4599">
                <a:solidFill>
                  <a:srgbClr val="000000"/>
                </a:solidFill>
                <a:latin typeface="Quicksand Bold"/>
                <a:ea typeface="Quicksand Bold"/>
                <a:cs typeface="Quicksand Bold"/>
                <a:sym typeface="Quicksand Bold"/>
              </a:rPr>
              <a:t>X is a major  festival that concludes the month of fasting, known for its distinctive prayers, the practice of Zakat al-Fitr, and feasts featuring traditional sweets like 'Sheer Khurma.’ What is X?</a:t>
            </a:r>
          </a:p>
        </p:txBody>
      </p:sp>
      <p:sp>
        <p:nvSpPr>
          <p:cNvPr id="5" name="TextBox 5"/>
          <p:cNvSpPr txBox="1"/>
          <p:nvPr/>
        </p:nvSpPr>
        <p:spPr>
          <a:xfrm>
            <a:off x="1016962" y="1299390"/>
            <a:ext cx="6911260" cy="2181225"/>
          </a:xfrm>
          <a:prstGeom prst="rect">
            <a:avLst/>
          </a:prstGeom>
        </p:spPr>
        <p:txBody>
          <a:bodyPr lIns="0" tIns="0" rIns="0" bIns="0" rtlCol="0" anchor="t">
            <a:spAutoFit/>
          </a:bodyPr>
          <a:lstStyle/>
          <a:p>
            <a:pPr marL="0" lvl="0" indent="0" algn="l">
              <a:lnSpc>
                <a:spcPts val="14400"/>
              </a:lnSpc>
              <a:spcBef>
                <a:spcPct val="0"/>
              </a:spcBef>
            </a:pPr>
            <a:r>
              <a:rPr lang="en-US" sz="12000">
                <a:solidFill>
                  <a:srgbClr val="403F3F"/>
                </a:solidFill>
                <a:latin typeface="Agrandir Narrow Heavy"/>
                <a:ea typeface="Agrandir Narrow Heavy"/>
                <a:cs typeface="Agrandir Narrow Heavy"/>
                <a:sym typeface="Agrandir Narrow Heavy"/>
              </a:rPr>
              <a:t>Q7</a:t>
            </a: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867469" y="6482650"/>
            <a:ext cx="3411217" cy="3411217"/>
          </a:xfrm>
          <a:custGeom>
            <a:avLst/>
            <a:gdLst/>
            <a:ahLst/>
            <a:cxnLst/>
            <a:rect l="l" t="t" r="r" b="b"/>
            <a:pathLst>
              <a:path w="3411217" h="3411217">
                <a:moveTo>
                  <a:pt x="0" y="0"/>
                </a:moveTo>
                <a:lnTo>
                  <a:pt x="3411217" y="0"/>
                </a:lnTo>
                <a:lnTo>
                  <a:pt x="3411217" y="3411217"/>
                </a:lnTo>
                <a:lnTo>
                  <a:pt x="0" y="34112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72719" y="6182539"/>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40438" y="885825"/>
            <a:ext cx="6911260" cy="904875"/>
          </a:xfrm>
          <a:prstGeom prst="rect">
            <a:avLst/>
          </a:prstGeom>
        </p:spPr>
        <p:txBody>
          <a:bodyPr lIns="0" tIns="0" rIns="0" bIns="0" rtlCol="0" anchor="t">
            <a:spAutoFit/>
          </a:bodyPr>
          <a:lstStyle/>
          <a:p>
            <a:pPr marL="0" lvl="0" indent="0" algn="l">
              <a:lnSpc>
                <a:spcPts val="6001"/>
              </a:lnSpc>
              <a:spcBef>
                <a:spcPct val="0"/>
              </a:spcBef>
            </a:pPr>
            <a:r>
              <a:rPr lang="en-US" sz="5001">
                <a:solidFill>
                  <a:srgbClr val="403F3F"/>
                </a:solidFill>
                <a:latin typeface="Agrandir Narrow Heavy"/>
                <a:ea typeface="Agrandir Narrow Heavy"/>
                <a:cs typeface="Agrandir Narrow Heavy"/>
                <a:sym typeface="Agrandir Narrow Heavy"/>
              </a:rPr>
              <a:t>ANSWER</a:t>
            </a:r>
          </a:p>
        </p:txBody>
      </p:sp>
      <p:sp>
        <p:nvSpPr>
          <p:cNvPr id="5" name="Freeform 5"/>
          <p:cNvSpPr/>
          <p:nvPr/>
        </p:nvSpPr>
        <p:spPr>
          <a:xfrm>
            <a:off x="2626373" y="-3004856"/>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7438392" y="-1344234"/>
            <a:ext cx="3411217" cy="3411217"/>
          </a:xfrm>
          <a:custGeom>
            <a:avLst/>
            <a:gdLst/>
            <a:ahLst/>
            <a:cxnLst/>
            <a:rect l="l" t="t" r="r" b="b"/>
            <a:pathLst>
              <a:path w="3411217" h="3411217">
                <a:moveTo>
                  <a:pt x="0" y="0"/>
                </a:moveTo>
                <a:lnTo>
                  <a:pt x="3411216" y="0"/>
                </a:lnTo>
                <a:lnTo>
                  <a:pt x="3411216" y="3411216"/>
                </a:lnTo>
                <a:lnTo>
                  <a:pt x="0" y="34112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TextBox 7"/>
          <p:cNvSpPr txBox="1"/>
          <p:nvPr/>
        </p:nvSpPr>
        <p:spPr>
          <a:xfrm>
            <a:off x="1028700" y="1977569"/>
            <a:ext cx="16230600" cy="1247778"/>
          </a:xfrm>
          <a:prstGeom prst="rect">
            <a:avLst/>
          </a:prstGeom>
        </p:spPr>
        <p:txBody>
          <a:bodyPr lIns="0" tIns="0" rIns="0" bIns="0" rtlCol="0" anchor="t">
            <a:spAutoFit/>
          </a:bodyPr>
          <a:lstStyle/>
          <a:p>
            <a:pPr marL="0" lvl="0" indent="0" algn="l">
              <a:lnSpc>
                <a:spcPts val="8999"/>
              </a:lnSpc>
              <a:spcBef>
                <a:spcPct val="0"/>
              </a:spcBef>
            </a:pPr>
            <a:r>
              <a:rPr lang="en-US" sz="5999">
                <a:solidFill>
                  <a:srgbClr val="403F3F"/>
                </a:solidFill>
                <a:latin typeface="Agrandir Bold"/>
                <a:ea typeface="Agrandir Bold"/>
                <a:cs typeface="Agrandir Bold"/>
                <a:sym typeface="Agrandir Bold"/>
              </a:rPr>
              <a:t>Eid ul-Fitr</a:t>
            </a:r>
          </a:p>
        </p:txBody>
      </p:sp>
      <p:sp>
        <p:nvSpPr>
          <p:cNvPr id="8" name="TextBox 8"/>
          <p:cNvSpPr txBox="1"/>
          <p:nvPr/>
        </p:nvSpPr>
        <p:spPr>
          <a:xfrm>
            <a:off x="1040438" y="2604306"/>
            <a:ext cx="15549299" cy="3878345"/>
          </a:xfrm>
          <a:prstGeom prst="rect">
            <a:avLst/>
          </a:prstGeom>
        </p:spPr>
        <p:txBody>
          <a:bodyPr lIns="0" tIns="0" rIns="0" bIns="0" rtlCol="0" anchor="t">
            <a:spAutoFit/>
          </a:bodyPr>
          <a:lstStyle/>
          <a:p>
            <a:pPr algn="l">
              <a:lnSpc>
                <a:spcPts val="5107"/>
              </a:lnSpc>
            </a:pPr>
            <a:endParaRPr/>
          </a:p>
          <a:p>
            <a:pPr algn="l">
              <a:lnSpc>
                <a:spcPts val="5107"/>
              </a:lnSpc>
            </a:pPr>
            <a:r>
              <a:rPr lang="en-US" sz="3928">
                <a:solidFill>
                  <a:srgbClr val="000000"/>
                </a:solidFill>
                <a:latin typeface="Quicksand Medium"/>
                <a:ea typeface="Quicksand Medium"/>
                <a:cs typeface="Quicksand Medium"/>
                <a:sym typeface="Quicksand Medium"/>
              </a:rPr>
              <a:t>Eid ul-Fitr celebrates the end of Ramadan with prayers, festive meals, and community gatherings. A key element is Zakat al-Fitr, a required charitable donation given before the Eid prayer to ensure everyone can join in the celebrations.</a:t>
            </a:r>
          </a:p>
          <a:p>
            <a:pPr marL="0" lvl="0" indent="0" algn="l">
              <a:lnSpc>
                <a:spcPts val="5107"/>
              </a:lnSpc>
            </a:pPr>
            <a:endParaRPr lang="en-US" sz="3928">
              <a:solidFill>
                <a:srgbClr val="000000"/>
              </a:solidFill>
              <a:latin typeface="Quicksand Medium"/>
              <a:ea typeface="Quicksand Medium"/>
              <a:cs typeface="Quicksand Medium"/>
              <a:sym typeface="Quicksand Medium"/>
            </a:endParaRPr>
          </a:p>
        </p:txBody>
      </p:sp>
      <p:sp>
        <p:nvSpPr>
          <p:cNvPr id="9" name="Freeform 9"/>
          <p:cNvSpPr/>
          <p:nvPr/>
        </p:nvSpPr>
        <p:spPr>
          <a:xfrm>
            <a:off x="2993175" y="6547261"/>
            <a:ext cx="5703581" cy="2998980"/>
          </a:xfrm>
          <a:custGeom>
            <a:avLst/>
            <a:gdLst/>
            <a:ahLst/>
            <a:cxnLst/>
            <a:rect l="l" t="t" r="r" b="b"/>
            <a:pathLst>
              <a:path w="5703581" h="2998980">
                <a:moveTo>
                  <a:pt x="0" y="0"/>
                </a:moveTo>
                <a:lnTo>
                  <a:pt x="5703581" y="0"/>
                </a:lnTo>
                <a:lnTo>
                  <a:pt x="5703581" y="2998980"/>
                </a:lnTo>
                <a:lnTo>
                  <a:pt x="0" y="2998980"/>
                </a:lnTo>
                <a:lnTo>
                  <a:pt x="0" y="0"/>
                </a:lnTo>
                <a:close/>
              </a:path>
            </a:pathLst>
          </a:custGeom>
          <a:blipFill>
            <a:blip r:embed="rId6"/>
            <a:stretch>
              <a:fillRect/>
            </a:stretch>
          </a:blipFill>
        </p:spPr>
      </p:sp>
      <p:sp>
        <p:nvSpPr>
          <p:cNvPr id="10" name="Freeform 10"/>
          <p:cNvSpPr/>
          <p:nvPr/>
        </p:nvSpPr>
        <p:spPr>
          <a:xfrm>
            <a:off x="9391103" y="6547261"/>
            <a:ext cx="4275141" cy="2998980"/>
          </a:xfrm>
          <a:custGeom>
            <a:avLst/>
            <a:gdLst/>
            <a:ahLst/>
            <a:cxnLst/>
            <a:rect l="l" t="t" r="r" b="b"/>
            <a:pathLst>
              <a:path w="4275141" h="2998980">
                <a:moveTo>
                  <a:pt x="0" y="0"/>
                </a:moveTo>
                <a:lnTo>
                  <a:pt x="4275142" y="0"/>
                </a:lnTo>
                <a:lnTo>
                  <a:pt x="4275142" y="2998980"/>
                </a:lnTo>
                <a:lnTo>
                  <a:pt x="0" y="2998980"/>
                </a:lnTo>
                <a:lnTo>
                  <a:pt x="0" y="0"/>
                </a:lnTo>
                <a:close/>
              </a:path>
            </a:pathLst>
          </a:custGeom>
          <a:blipFill>
            <a:blip r:embed="rId7"/>
            <a:stretch>
              <a:fillRect/>
            </a:stretch>
          </a:blipFill>
        </p:spPr>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rot="-10800000" flipH="1" flipV="1">
            <a:off x="-3584041" y="7889584"/>
            <a:ext cx="8780116" cy="3182792"/>
          </a:xfrm>
          <a:custGeom>
            <a:avLst/>
            <a:gdLst/>
            <a:ahLst/>
            <a:cxnLst/>
            <a:rect l="l" t="t" r="r" b="b"/>
            <a:pathLst>
              <a:path w="8780116" h="3182792">
                <a:moveTo>
                  <a:pt x="8780116" y="3182792"/>
                </a:moveTo>
                <a:lnTo>
                  <a:pt x="0" y="3182792"/>
                </a:lnTo>
                <a:lnTo>
                  <a:pt x="0" y="0"/>
                </a:lnTo>
                <a:lnTo>
                  <a:pt x="8780116" y="0"/>
                </a:lnTo>
                <a:lnTo>
                  <a:pt x="8780116" y="3182792"/>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0800000">
            <a:off x="8434483" y="-274804"/>
            <a:ext cx="10629622" cy="3853238"/>
          </a:xfrm>
          <a:custGeom>
            <a:avLst/>
            <a:gdLst/>
            <a:ahLst/>
            <a:cxnLst/>
            <a:rect l="l" t="t" r="r" b="b"/>
            <a:pathLst>
              <a:path w="10629622" h="3853238">
                <a:moveTo>
                  <a:pt x="0" y="0"/>
                </a:moveTo>
                <a:lnTo>
                  <a:pt x="10629623" y="0"/>
                </a:lnTo>
                <a:lnTo>
                  <a:pt x="10629623" y="3853238"/>
                </a:lnTo>
                <a:lnTo>
                  <a:pt x="0" y="385323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28700" y="3521351"/>
            <a:ext cx="16230600" cy="3425192"/>
          </a:xfrm>
          <a:prstGeom prst="rect">
            <a:avLst/>
          </a:prstGeom>
        </p:spPr>
        <p:txBody>
          <a:bodyPr lIns="0" tIns="0" rIns="0" bIns="0" rtlCol="0" anchor="t">
            <a:spAutoFit/>
          </a:bodyPr>
          <a:lstStyle/>
          <a:p>
            <a:pPr algn="l">
              <a:lnSpc>
                <a:spcPts val="6899"/>
              </a:lnSpc>
            </a:pPr>
            <a:r>
              <a:rPr lang="en-US" sz="4599">
                <a:solidFill>
                  <a:srgbClr val="000000"/>
                </a:solidFill>
                <a:latin typeface="Quicksand Bold"/>
                <a:ea typeface="Quicksand Bold"/>
                <a:cs typeface="Quicksand Bold"/>
                <a:sym typeface="Quicksand Bold"/>
              </a:rPr>
              <a:t>X is a new moon day in the Margashira month(Dec-Jan), considered auspicious for taking a holy dip in the sea or sacred rivers in Karnataka. Identify X.</a:t>
            </a:r>
          </a:p>
          <a:p>
            <a:pPr marL="0" lvl="0" indent="0" algn="l">
              <a:lnSpc>
                <a:spcPts val="6899"/>
              </a:lnSpc>
              <a:spcBef>
                <a:spcPct val="0"/>
              </a:spcBef>
            </a:pPr>
            <a:endParaRPr lang="en-US" sz="4599">
              <a:solidFill>
                <a:srgbClr val="000000"/>
              </a:solidFill>
              <a:latin typeface="Quicksand Bold"/>
              <a:ea typeface="Quicksand Bold"/>
              <a:cs typeface="Quicksand Bold"/>
              <a:sym typeface="Quicksand Bold"/>
            </a:endParaRPr>
          </a:p>
        </p:txBody>
      </p:sp>
      <p:sp>
        <p:nvSpPr>
          <p:cNvPr id="5" name="TextBox 5"/>
          <p:cNvSpPr txBox="1"/>
          <p:nvPr/>
        </p:nvSpPr>
        <p:spPr>
          <a:xfrm>
            <a:off x="1016962" y="1299390"/>
            <a:ext cx="6911260" cy="2181225"/>
          </a:xfrm>
          <a:prstGeom prst="rect">
            <a:avLst/>
          </a:prstGeom>
        </p:spPr>
        <p:txBody>
          <a:bodyPr lIns="0" tIns="0" rIns="0" bIns="0" rtlCol="0" anchor="t">
            <a:spAutoFit/>
          </a:bodyPr>
          <a:lstStyle/>
          <a:p>
            <a:pPr marL="0" lvl="0" indent="0" algn="l">
              <a:lnSpc>
                <a:spcPts val="14400"/>
              </a:lnSpc>
              <a:spcBef>
                <a:spcPct val="0"/>
              </a:spcBef>
            </a:pPr>
            <a:r>
              <a:rPr lang="en-US" sz="12000">
                <a:solidFill>
                  <a:srgbClr val="403F3F"/>
                </a:solidFill>
                <a:latin typeface="Agrandir Narrow Heavy"/>
                <a:ea typeface="Agrandir Narrow Heavy"/>
                <a:cs typeface="Agrandir Narrow Heavy"/>
                <a:sym typeface="Agrandir Narrow Heavy"/>
              </a:rPr>
              <a:t>Q8</a:t>
            </a: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867469" y="6482650"/>
            <a:ext cx="3411217" cy="3411217"/>
          </a:xfrm>
          <a:custGeom>
            <a:avLst/>
            <a:gdLst/>
            <a:ahLst/>
            <a:cxnLst/>
            <a:rect l="l" t="t" r="r" b="b"/>
            <a:pathLst>
              <a:path w="3411217" h="3411217">
                <a:moveTo>
                  <a:pt x="0" y="0"/>
                </a:moveTo>
                <a:lnTo>
                  <a:pt x="3411217" y="0"/>
                </a:lnTo>
                <a:lnTo>
                  <a:pt x="3411217" y="3411217"/>
                </a:lnTo>
                <a:lnTo>
                  <a:pt x="0" y="34112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72719" y="6182539"/>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40438" y="885825"/>
            <a:ext cx="6911260" cy="904875"/>
          </a:xfrm>
          <a:prstGeom prst="rect">
            <a:avLst/>
          </a:prstGeom>
        </p:spPr>
        <p:txBody>
          <a:bodyPr lIns="0" tIns="0" rIns="0" bIns="0" rtlCol="0" anchor="t">
            <a:spAutoFit/>
          </a:bodyPr>
          <a:lstStyle/>
          <a:p>
            <a:pPr marL="0" lvl="0" indent="0" algn="l">
              <a:lnSpc>
                <a:spcPts val="6001"/>
              </a:lnSpc>
              <a:spcBef>
                <a:spcPct val="0"/>
              </a:spcBef>
            </a:pPr>
            <a:r>
              <a:rPr lang="en-US" sz="5001">
                <a:solidFill>
                  <a:srgbClr val="403F3F"/>
                </a:solidFill>
                <a:latin typeface="Agrandir Narrow Heavy"/>
                <a:ea typeface="Agrandir Narrow Heavy"/>
                <a:cs typeface="Agrandir Narrow Heavy"/>
                <a:sym typeface="Agrandir Narrow Heavy"/>
              </a:rPr>
              <a:t>ANSWER</a:t>
            </a:r>
          </a:p>
        </p:txBody>
      </p:sp>
      <p:sp>
        <p:nvSpPr>
          <p:cNvPr id="5" name="Freeform 5"/>
          <p:cNvSpPr/>
          <p:nvPr/>
        </p:nvSpPr>
        <p:spPr>
          <a:xfrm>
            <a:off x="2626373" y="-3004856"/>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7438392" y="-1344234"/>
            <a:ext cx="3411217" cy="3411217"/>
          </a:xfrm>
          <a:custGeom>
            <a:avLst/>
            <a:gdLst/>
            <a:ahLst/>
            <a:cxnLst/>
            <a:rect l="l" t="t" r="r" b="b"/>
            <a:pathLst>
              <a:path w="3411217" h="3411217">
                <a:moveTo>
                  <a:pt x="0" y="0"/>
                </a:moveTo>
                <a:lnTo>
                  <a:pt x="3411216" y="0"/>
                </a:lnTo>
                <a:lnTo>
                  <a:pt x="3411216" y="3411216"/>
                </a:lnTo>
                <a:lnTo>
                  <a:pt x="0" y="34112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3126884" y="6881812"/>
            <a:ext cx="3961203" cy="2924682"/>
          </a:xfrm>
          <a:custGeom>
            <a:avLst/>
            <a:gdLst/>
            <a:ahLst/>
            <a:cxnLst/>
            <a:rect l="l" t="t" r="r" b="b"/>
            <a:pathLst>
              <a:path w="3961203" h="2924682">
                <a:moveTo>
                  <a:pt x="0" y="0"/>
                </a:moveTo>
                <a:lnTo>
                  <a:pt x="3961203" y="0"/>
                </a:lnTo>
                <a:lnTo>
                  <a:pt x="3961203" y="2924682"/>
                </a:lnTo>
                <a:lnTo>
                  <a:pt x="0" y="2924682"/>
                </a:lnTo>
                <a:lnTo>
                  <a:pt x="0" y="0"/>
                </a:lnTo>
                <a:close/>
              </a:path>
            </a:pathLst>
          </a:custGeom>
          <a:blipFill>
            <a:blip r:embed="rId6"/>
            <a:stretch>
              <a:fillRect t="-724" b="-724"/>
            </a:stretch>
          </a:blipFill>
        </p:spPr>
      </p:sp>
      <p:sp>
        <p:nvSpPr>
          <p:cNvPr id="8" name="Freeform 8"/>
          <p:cNvSpPr/>
          <p:nvPr/>
        </p:nvSpPr>
        <p:spPr>
          <a:xfrm>
            <a:off x="8790416" y="6791892"/>
            <a:ext cx="4211401" cy="2912909"/>
          </a:xfrm>
          <a:custGeom>
            <a:avLst/>
            <a:gdLst/>
            <a:ahLst/>
            <a:cxnLst/>
            <a:rect l="l" t="t" r="r" b="b"/>
            <a:pathLst>
              <a:path w="4211401" h="2912909">
                <a:moveTo>
                  <a:pt x="0" y="0"/>
                </a:moveTo>
                <a:lnTo>
                  <a:pt x="4211401" y="0"/>
                </a:lnTo>
                <a:lnTo>
                  <a:pt x="4211401" y="2912909"/>
                </a:lnTo>
                <a:lnTo>
                  <a:pt x="0" y="2912909"/>
                </a:lnTo>
                <a:lnTo>
                  <a:pt x="0" y="0"/>
                </a:lnTo>
                <a:close/>
              </a:path>
            </a:pathLst>
          </a:custGeom>
          <a:blipFill>
            <a:blip r:embed="rId7"/>
            <a:stretch>
              <a:fillRect l="-1810" r="-1810"/>
            </a:stretch>
          </a:blipFill>
        </p:spPr>
      </p:sp>
      <p:sp>
        <p:nvSpPr>
          <p:cNvPr id="9" name="TextBox 9"/>
          <p:cNvSpPr txBox="1"/>
          <p:nvPr/>
        </p:nvSpPr>
        <p:spPr>
          <a:xfrm>
            <a:off x="1028700" y="1977569"/>
            <a:ext cx="16230600" cy="1247778"/>
          </a:xfrm>
          <a:prstGeom prst="rect">
            <a:avLst/>
          </a:prstGeom>
        </p:spPr>
        <p:txBody>
          <a:bodyPr lIns="0" tIns="0" rIns="0" bIns="0" rtlCol="0" anchor="t">
            <a:spAutoFit/>
          </a:bodyPr>
          <a:lstStyle/>
          <a:p>
            <a:pPr marL="0" lvl="0" indent="0" algn="l">
              <a:lnSpc>
                <a:spcPts val="8999"/>
              </a:lnSpc>
              <a:spcBef>
                <a:spcPct val="0"/>
              </a:spcBef>
            </a:pPr>
            <a:r>
              <a:rPr lang="en-US" sz="5999">
                <a:solidFill>
                  <a:srgbClr val="403F3F"/>
                </a:solidFill>
                <a:latin typeface="Agrandir Bold"/>
                <a:ea typeface="Agrandir Bold"/>
                <a:cs typeface="Agrandir Bold"/>
                <a:sym typeface="Agrandir Bold"/>
              </a:rPr>
              <a:t>Yellu Amavasye (Ellamvasya)</a:t>
            </a:r>
          </a:p>
        </p:txBody>
      </p:sp>
      <p:sp>
        <p:nvSpPr>
          <p:cNvPr id="10" name="TextBox 10"/>
          <p:cNvSpPr txBox="1"/>
          <p:nvPr/>
        </p:nvSpPr>
        <p:spPr>
          <a:xfrm>
            <a:off x="1028700" y="3215822"/>
            <a:ext cx="16230600" cy="3486150"/>
          </a:xfrm>
          <a:prstGeom prst="rect">
            <a:avLst/>
          </a:prstGeom>
        </p:spPr>
        <p:txBody>
          <a:bodyPr lIns="0" tIns="0" rIns="0" bIns="0" rtlCol="0" anchor="t">
            <a:spAutoFit/>
          </a:bodyPr>
          <a:lstStyle/>
          <a:p>
            <a:pPr marL="0" lvl="0" indent="0" algn="l">
              <a:lnSpc>
                <a:spcPts val="5519"/>
              </a:lnSpc>
            </a:pPr>
            <a:r>
              <a:rPr lang="en-US" sz="4599">
                <a:solidFill>
                  <a:srgbClr val="000000"/>
                </a:solidFill>
                <a:latin typeface="Quicksand Bold"/>
                <a:ea typeface="Quicksand Bold"/>
                <a:cs typeface="Quicksand Bold"/>
                <a:sym typeface="Quicksand Bold"/>
              </a:rPr>
              <a:t>Yellu Amavasya is a traditional festival celebrated in the Tulu Nadu region of Karnataka during the Margashira month. It occurs on the new moon day (Amavasya) and involves offering sesame seeds (yellu) to the land and nature. </a:t>
            </a: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grpSp>
        <p:nvGrpSpPr>
          <p:cNvPr id="2" name="Group 2"/>
          <p:cNvGrpSpPr/>
          <p:nvPr/>
        </p:nvGrpSpPr>
        <p:grpSpPr>
          <a:xfrm>
            <a:off x="-785132" y="-6370600"/>
            <a:ext cx="19494482" cy="8903035"/>
            <a:chOff x="0" y="0"/>
            <a:chExt cx="5134349" cy="2344832"/>
          </a:xfrm>
        </p:grpSpPr>
        <p:sp>
          <p:nvSpPr>
            <p:cNvPr id="3" name="Freeform 3"/>
            <p:cNvSpPr/>
            <p:nvPr/>
          </p:nvSpPr>
          <p:spPr>
            <a:xfrm>
              <a:off x="0" y="0"/>
              <a:ext cx="5134349" cy="2344832"/>
            </a:xfrm>
            <a:custGeom>
              <a:avLst/>
              <a:gdLst/>
              <a:ahLst/>
              <a:cxnLst/>
              <a:rect l="l" t="t" r="r" b="b"/>
              <a:pathLst>
                <a:path w="5134349" h="2344832">
                  <a:moveTo>
                    <a:pt x="0" y="0"/>
                  </a:moveTo>
                  <a:lnTo>
                    <a:pt x="5134349" y="0"/>
                  </a:lnTo>
                  <a:lnTo>
                    <a:pt x="5134349" y="2344832"/>
                  </a:lnTo>
                  <a:lnTo>
                    <a:pt x="0" y="2344832"/>
                  </a:lnTo>
                  <a:close/>
                </a:path>
              </a:pathLst>
            </a:custGeom>
            <a:solidFill>
              <a:srgbClr val="403F3F"/>
            </a:solidFill>
          </p:spPr>
        </p:sp>
        <p:sp>
          <p:nvSpPr>
            <p:cNvPr id="4" name="TextBox 4"/>
            <p:cNvSpPr txBox="1"/>
            <p:nvPr/>
          </p:nvSpPr>
          <p:spPr>
            <a:xfrm>
              <a:off x="0" y="-38100"/>
              <a:ext cx="5134349" cy="238293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5946606" y="-1833889"/>
            <a:ext cx="2413300" cy="4838697"/>
          </a:xfrm>
          <a:custGeom>
            <a:avLst/>
            <a:gdLst/>
            <a:ahLst/>
            <a:cxnLst/>
            <a:rect l="l" t="t" r="r" b="b"/>
            <a:pathLst>
              <a:path w="2413300" h="4838697">
                <a:moveTo>
                  <a:pt x="0" y="0"/>
                </a:moveTo>
                <a:lnTo>
                  <a:pt x="2413300" y="0"/>
                </a:lnTo>
                <a:lnTo>
                  <a:pt x="2413300" y="4838697"/>
                </a:lnTo>
                <a:lnTo>
                  <a:pt x="0" y="48386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392436" y="-2101046"/>
            <a:ext cx="4876766" cy="4864574"/>
          </a:xfrm>
          <a:custGeom>
            <a:avLst/>
            <a:gdLst/>
            <a:ahLst/>
            <a:cxnLst/>
            <a:rect l="l" t="t" r="r" b="b"/>
            <a:pathLst>
              <a:path w="4876766" h="4864574">
                <a:moveTo>
                  <a:pt x="0" y="0"/>
                </a:moveTo>
                <a:lnTo>
                  <a:pt x="4876766" y="0"/>
                </a:lnTo>
                <a:lnTo>
                  <a:pt x="4876766" y="4864575"/>
                </a:lnTo>
                <a:lnTo>
                  <a:pt x="0" y="486457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6885631" y="566382"/>
            <a:ext cx="2804737" cy="2797726"/>
          </a:xfrm>
          <a:custGeom>
            <a:avLst/>
            <a:gdLst/>
            <a:ahLst/>
            <a:cxnLst/>
            <a:rect l="l" t="t" r="r" b="b"/>
            <a:pathLst>
              <a:path w="2804737" h="2797726">
                <a:moveTo>
                  <a:pt x="0" y="0"/>
                </a:moveTo>
                <a:lnTo>
                  <a:pt x="2804738" y="0"/>
                </a:lnTo>
                <a:lnTo>
                  <a:pt x="2804738" y="2797726"/>
                </a:lnTo>
                <a:lnTo>
                  <a:pt x="0" y="279772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1028700" y="4895850"/>
            <a:ext cx="8554374" cy="3876675"/>
          </a:xfrm>
          <a:prstGeom prst="rect">
            <a:avLst/>
          </a:prstGeom>
        </p:spPr>
        <p:txBody>
          <a:bodyPr lIns="0" tIns="0" rIns="0" bIns="0" rtlCol="0" anchor="t">
            <a:spAutoFit/>
          </a:bodyPr>
          <a:lstStyle/>
          <a:p>
            <a:pPr algn="l">
              <a:lnSpc>
                <a:spcPts val="3899"/>
              </a:lnSpc>
            </a:pPr>
            <a:r>
              <a:rPr lang="en-US" sz="2999">
                <a:solidFill>
                  <a:srgbClr val="343434"/>
                </a:solidFill>
                <a:latin typeface="Quicksand Medium"/>
                <a:ea typeface="Quicksand Medium"/>
                <a:cs typeface="Quicksand Medium"/>
                <a:sym typeface="Quicksand Medium"/>
              </a:rPr>
              <a:t>Question Structure:</a:t>
            </a:r>
          </a:p>
          <a:p>
            <a:pPr marL="647698" lvl="1" indent="-323849" algn="l">
              <a:lnSpc>
                <a:spcPts val="3899"/>
              </a:lnSpc>
              <a:buFont typeface="Arial"/>
              <a:buChar char="•"/>
            </a:pPr>
            <a:r>
              <a:rPr lang="en-US" sz="2999">
                <a:solidFill>
                  <a:srgbClr val="343434"/>
                </a:solidFill>
                <a:latin typeface="Quicksand Medium"/>
                <a:ea typeface="Quicksand Medium"/>
                <a:cs typeface="Quicksand Medium"/>
                <a:sym typeface="Quicksand Medium"/>
              </a:rPr>
              <a:t>There are a total of 20 questions in the quiz.</a:t>
            </a:r>
          </a:p>
          <a:p>
            <a:pPr marL="647698" lvl="1" indent="-323849" algn="l">
              <a:lnSpc>
                <a:spcPts val="3899"/>
              </a:lnSpc>
              <a:buFont typeface="Arial"/>
              <a:buChar char="•"/>
            </a:pPr>
            <a:r>
              <a:rPr lang="en-US" sz="2999">
                <a:solidFill>
                  <a:srgbClr val="343434"/>
                </a:solidFill>
                <a:latin typeface="Quicksand Medium"/>
                <a:ea typeface="Quicksand Medium"/>
                <a:cs typeface="Quicksand Medium"/>
                <a:sym typeface="Quicksand Medium"/>
              </a:rPr>
              <a:t>For each correct answer, the team will earn 10 points.</a:t>
            </a:r>
          </a:p>
          <a:p>
            <a:pPr marL="647698" lvl="1" indent="-323849" algn="l">
              <a:lnSpc>
                <a:spcPts val="3899"/>
              </a:lnSpc>
              <a:buFont typeface="Arial"/>
              <a:buChar char="•"/>
            </a:pPr>
            <a:r>
              <a:rPr lang="en-US" sz="2999">
                <a:solidFill>
                  <a:srgbClr val="343434"/>
                </a:solidFill>
                <a:latin typeface="Quicksand Medium"/>
                <a:ea typeface="Quicksand Medium"/>
                <a:cs typeface="Quicksand Medium"/>
                <a:sym typeface="Quicksand Medium"/>
              </a:rPr>
              <a:t>For questions with two answers, each correct answer will earn the team 5 points.</a:t>
            </a:r>
          </a:p>
          <a:p>
            <a:pPr algn="l">
              <a:lnSpc>
                <a:spcPts val="3899"/>
              </a:lnSpc>
            </a:pPr>
            <a:endParaRPr lang="en-US" sz="2999">
              <a:solidFill>
                <a:srgbClr val="343434"/>
              </a:solidFill>
              <a:latin typeface="Quicksand Medium"/>
              <a:ea typeface="Quicksand Medium"/>
              <a:cs typeface="Quicksand Medium"/>
              <a:sym typeface="Quicksand Medium"/>
            </a:endParaRPr>
          </a:p>
        </p:txBody>
      </p:sp>
      <p:sp>
        <p:nvSpPr>
          <p:cNvPr id="9" name="TextBox 9"/>
          <p:cNvSpPr txBox="1"/>
          <p:nvPr/>
        </p:nvSpPr>
        <p:spPr>
          <a:xfrm>
            <a:off x="1028700" y="2822262"/>
            <a:ext cx="6911260" cy="14573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403F3F"/>
                </a:solidFill>
                <a:latin typeface="Agrandir Narrow Heavy"/>
                <a:ea typeface="Agrandir Narrow Heavy"/>
                <a:cs typeface="Agrandir Narrow Heavy"/>
                <a:sym typeface="Agrandir Narrow Heavy"/>
              </a:rPr>
              <a:t>Instructions</a:t>
            </a:r>
          </a:p>
        </p:txBody>
      </p:sp>
      <p:sp>
        <p:nvSpPr>
          <p:cNvPr id="10" name="TextBox 10"/>
          <p:cNvSpPr txBox="1"/>
          <p:nvPr/>
        </p:nvSpPr>
        <p:spPr>
          <a:xfrm>
            <a:off x="9894842" y="4895850"/>
            <a:ext cx="7364458" cy="3876675"/>
          </a:xfrm>
          <a:prstGeom prst="rect">
            <a:avLst/>
          </a:prstGeom>
        </p:spPr>
        <p:txBody>
          <a:bodyPr lIns="0" tIns="0" rIns="0" bIns="0" rtlCol="0" anchor="t">
            <a:spAutoFit/>
          </a:bodyPr>
          <a:lstStyle/>
          <a:p>
            <a:pPr algn="l">
              <a:lnSpc>
                <a:spcPts val="3899"/>
              </a:lnSpc>
            </a:pPr>
            <a:r>
              <a:rPr lang="en-US" sz="2999">
                <a:solidFill>
                  <a:srgbClr val="343434"/>
                </a:solidFill>
                <a:latin typeface="Quicksand Medium"/>
                <a:ea typeface="Quicksand Medium"/>
                <a:cs typeface="Quicksand Medium"/>
                <a:sym typeface="Quicksand Medium"/>
              </a:rPr>
              <a:t>Answering Protocol:</a:t>
            </a:r>
          </a:p>
          <a:p>
            <a:pPr marL="647698" lvl="1" indent="-323849" algn="l">
              <a:lnSpc>
                <a:spcPts val="3899"/>
              </a:lnSpc>
              <a:buFont typeface="Arial"/>
              <a:buChar char="•"/>
            </a:pPr>
            <a:r>
              <a:rPr lang="en-US" sz="2999">
                <a:solidFill>
                  <a:srgbClr val="343434"/>
                </a:solidFill>
                <a:latin typeface="Quicksand Medium"/>
                <a:ea typeface="Quicksand Medium"/>
                <a:cs typeface="Quicksand Medium"/>
                <a:sym typeface="Quicksand Medium"/>
              </a:rPr>
              <a:t>When your group knows the answer, raise your hand immediately.</a:t>
            </a:r>
          </a:p>
          <a:p>
            <a:pPr marL="647698" lvl="1" indent="-323849" algn="l">
              <a:lnSpc>
                <a:spcPts val="3899"/>
              </a:lnSpc>
              <a:buFont typeface="Arial"/>
              <a:buChar char="•"/>
            </a:pPr>
            <a:r>
              <a:rPr lang="en-US" sz="2999">
                <a:solidFill>
                  <a:srgbClr val="343434"/>
                </a:solidFill>
                <a:latin typeface="Quicksand Medium"/>
                <a:ea typeface="Quicksand Medium"/>
                <a:cs typeface="Quicksand Medium"/>
                <a:sym typeface="Quicksand Medium"/>
              </a:rPr>
              <a:t>The group that raises their hand first will get the opportunity to answer.</a:t>
            </a:r>
          </a:p>
          <a:p>
            <a:pPr marL="647698" lvl="1" indent="-323849" algn="l">
              <a:lnSpc>
                <a:spcPts val="3899"/>
              </a:lnSpc>
              <a:buFont typeface="Arial"/>
              <a:buChar char="•"/>
            </a:pPr>
            <a:r>
              <a:rPr lang="en-US" sz="2999">
                <a:solidFill>
                  <a:srgbClr val="343434"/>
                </a:solidFill>
                <a:latin typeface="Quicksand Medium"/>
                <a:ea typeface="Quicksand Medium"/>
                <a:cs typeface="Quicksand Medium"/>
                <a:sym typeface="Quicksand Medium"/>
              </a:rPr>
              <a:t>Each team will have only one chance to answer a question.</a:t>
            </a:r>
          </a:p>
          <a:p>
            <a:pPr algn="l">
              <a:lnSpc>
                <a:spcPts val="3899"/>
              </a:lnSpc>
            </a:pPr>
            <a:endParaRPr lang="en-US" sz="2999">
              <a:solidFill>
                <a:srgbClr val="343434"/>
              </a:solidFill>
              <a:latin typeface="Quicksand Medium"/>
              <a:ea typeface="Quicksand Medium"/>
              <a:cs typeface="Quicksand Medium"/>
              <a:sym typeface="Quicksand Medium"/>
            </a:endParaRPr>
          </a:p>
        </p:txBody>
      </p:sp>
      <p:sp>
        <p:nvSpPr>
          <p:cNvPr id="11" name="TextBox 11"/>
          <p:cNvSpPr txBox="1"/>
          <p:nvPr/>
        </p:nvSpPr>
        <p:spPr>
          <a:xfrm>
            <a:off x="8314194" y="8944292"/>
            <a:ext cx="2516821" cy="1025243"/>
          </a:xfrm>
          <a:prstGeom prst="rect">
            <a:avLst/>
          </a:prstGeom>
        </p:spPr>
        <p:txBody>
          <a:bodyPr lIns="0" tIns="0" rIns="0" bIns="0" rtlCol="0" anchor="t">
            <a:spAutoFit/>
          </a:bodyPr>
          <a:lstStyle/>
          <a:p>
            <a:pPr algn="ctr">
              <a:lnSpc>
                <a:spcPts val="4137"/>
              </a:lnSpc>
            </a:pPr>
            <a:r>
              <a:rPr lang="en-US" sz="2955" dirty="0">
                <a:solidFill>
                  <a:srgbClr val="000000"/>
                </a:solidFill>
                <a:latin typeface="Canva Sans"/>
                <a:ea typeface="Canva Sans"/>
                <a:cs typeface="Canva Sans"/>
                <a:sym typeface="Canva Sans"/>
              </a:rPr>
              <a:t>**Have </a:t>
            </a:r>
            <a:r>
              <a:rPr lang="en-US" sz="2955" dirty="0" smtClean="0">
                <a:solidFill>
                  <a:srgbClr val="000000"/>
                </a:solidFill>
                <a:latin typeface="Canva Sans"/>
                <a:ea typeface="Canva Sans"/>
                <a:cs typeface="Canva Sans"/>
                <a:sym typeface="Canva Sans"/>
              </a:rPr>
              <a:t>fun!**</a:t>
            </a:r>
            <a:endParaRPr lang="en-US" sz="2955" dirty="0">
              <a:solidFill>
                <a:srgbClr val="000000"/>
              </a:solidFill>
              <a:latin typeface="Canva Sans"/>
              <a:ea typeface="Canva Sans"/>
              <a:cs typeface="Canva Sans"/>
              <a:sym typeface="Canva Sans"/>
            </a:endParaRPr>
          </a:p>
          <a:p>
            <a:pPr algn="ctr">
              <a:lnSpc>
                <a:spcPts val="4137"/>
              </a:lnSpc>
            </a:pPr>
            <a:endParaRPr lang="en-US" sz="2955" dirty="0">
              <a:solidFill>
                <a:srgbClr val="000000"/>
              </a:solidFill>
              <a:latin typeface="Canva Sans"/>
              <a:ea typeface="Canva Sans"/>
              <a:cs typeface="Canva Sans"/>
              <a:sym typeface="Canva Sans"/>
            </a:endParaRP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grpSp>
        <p:nvGrpSpPr>
          <p:cNvPr id="2" name="Group 2"/>
          <p:cNvGrpSpPr/>
          <p:nvPr/>
        </p:nvGrpSpPr>
        <p:grpSpPr>
          <a:xfrm>
            <a:off x="-603241" y="-7594300"/>
            <a:ext cx="19494482" cy="8903035"/>
            <a:chOff x="0" y="0"/>
            <a:chExt cx="5134349" cy="2344832"/>
          </a:xfrm>
        </p:grpSpPr>
        <p:sp>
          <p:nvSpPr>
            <p:cNvPr id="3" name="Freeform 3"/>
            <p:cNvSpPr/>
            <p:nvPr/>
          </p:nvSpPr>
          <p:spPr>
            <a:xfrm>
              <a:off x="0" y="0"/>
              <a:ext cx="5134349" cy="2344832"/>
            </a:xfrm>
            <a:custGeom>
              <a:avLst/>
              <a:gdLst/>
              <a:ahLst/>
              <a:cxnLst/>
              <a:rect l="l" t="t" r="r" b="b"/>
              <a:pathLst>
                <a:path w="5134349" h="2344832">
                  <a:moveTo>
                    <a:pt x="0" y="0"/>
                  </a:moveTo>
                  <a:lnTo>
                    <a:pt x="5134349" y="0"/>
                  </a:lnTo>
                  <a:lnTo>
                    <a:pt x="5134349" y="2344832"/>
                  </a:lnTo>
                  <a:lnTo>
                    <a:pt x="0" y="2344832"/>
                  </a:lnTo>
                  <a:close/>
                </a:path>
              </a:pathLst>
            </a:custGeom>
            <a:solidFill>
              <a:srgbClr val="403F3F"/>
            </a:solidFill>
          </p:spPr>
        </p:sp>
        <p:sp>
          <p:nvSpPr>
            <p:cNvPr id="4" name="TextBox 4"/>
            <p:cNvSpPr txBox="1"/>
            <p:nvPr/>
          </p:nvSpPr>
          <p:spPr>
            <a:xfrm>
              <a:off x="0" y="-38100"/>
              <a:ext cx="5134349" cy="238293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14776441" y="-30099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0472671" y="-1422109"/>
            <a:ext cx="3446107" cy="3454744"/>
          </a:xfrm>
          <a:custGeom>
            <a:avLst/>
            <a:gdLst/>
            <a:ahLst/>
            <a:cxnLst/>
            <a:rect l="l" t="t" r="r" b="b"/>
            <a:pathLst>
              <a:path w="3446107" h="3454744">
                <a:moveTo>
                  <a:pt x="0" y="0"/>
                </a:moveTo>
                <a:lnTo>
                  <a:pt x="3446107" y="0"/>
                </a:lnTo>
                <a:lnTo>
                  <a:pt x="3446107" y="3454744"/>
                </a:lnTo>
                <a:lnTo>
                  <a:pt x="0" y="34547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TextBox 7"/>
          <p:cNvSpPr txBox="1"/>
          <p:nvPr/>
        </p:nvSpPr>
        <p:spPr>
          <a:xfrm>
            <a:off x="1028700" y="3473564"/>
            <a:ext cx="15697836" cy="14573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403F3F"/>
                </a:solidFill>
                <a:latin typeface="Agrandir Narrow Heavy"/>
                <a:ea typeface="Agrandir Narrow Heavy"/>
                <a:cs typeface="Agrandir Narrow Heavy"/>
                <a:sym typeface="Agrandir Narrow Heavy"/>
              </a:rPr>
              <a:t>Picture Parade</a:t>
            </a:r>
          </a:p>
        </p:txBody>
      </p:sp>
      <p:sp>
        <p:nvSpPr>
          <p:cNvPr id="8" name="Freeform 8"/>
          <p:cNvSpPr/>
          <p:nvPr/>
        </p:nvSpPr>
        <p:spPr>
          <a:xfrm>
            <a:off x="-1252707" y="8776970"/>
            <a:ext cx="3446107" cy="3454744"/>
          </a:xfrm>
          <a:custGeom>
            <a:avLst/>
            <a:gdLst/>
            <a:ahLst/>
            <a:cxnLst/>
            <a:rect l="l" t="t" r="r" b="b"/>
            <a:pathLst>
              <a:path w="3446107" h="3454744">
                <a:moveTo>
                  <a:pt x="0" y="0"/>
                </a:moveTo>
                <a:lnTo>
                  <a:pt x="3446107" y="0"/>
                </a:lnTo>
                <a:lnTo>
                  <a:pt x="3446107" y="3454744"/>
                </a:lnTo>
                <a:lnTo>
                  <a:pt x="0" y="345474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TextBox 9"/>
          <p:cNvSpPr txBox="1"/>
          <p:nvPr/>
        </p:nvSpPr>
        <p:spPr>
          <a:xfrm>
            <a:off x="1028700" y="5323987"/>
            <a:ext cx="16380655" cy="847725"/>
          </a:xfrm>
          <a:prstGeom prst="rect">
            <a:avLst/>
          </a:prstGeom>
        </p:spPr>
        <p:txBody>
          <a:bodyPr lIns="0" tIns="0" rIns="0" bIns="0" rtlCol="0" anchor="t">
            <a:spAutoFit/>
          </a:bodyPr>
          <a:lstStyle/>
          <a:p>
            <a:pPr marL="0" lvl="0" indent="0" algn="l">
              <a:lnSpc>
                <a:spcPts val="5760"/>
              </a:lnSpc>
              <a:spcBef>
                <a:spcPct val="0"/>
              </a:spcBef>
            </a:pPr>
            <a:r>
              <a:rPr lang="en-US" sz="4800">
                <a:solidFill>
                  <a:srgbClr val="403F3F"/>
                </a:solidFill>
                <a:latin typeface="Agrandir Narrow Bold"/>
                <a:ea typeface="Agrandir Narrow Bold"/>
                <a:cs typeface="Agrandir Narrow Bold"/>
                <a:sym typeface="Agrandir Narrow Bold"/>
              </a:rPr>
              <a:t>Identify the festivals based on the images provided</a:t>
            </a:r>
          </a:p>
        </p:txBody>
      </p:sp>
      <p:sp>
        <p:nvSpPr>
          <p:cNvPr id="10" name="TextBox 10"/>
          <p:cNvSpPr txBox="1"/>
          <p:nvPr/>
        </p:nvSpPr>
        <p:spPr>
          <a:xfrm>
            <a:off x="1028700" y="1784985"/>
            <a:ext cx="15697836" cy="1609725"/>
          </a:xfrm>
          <a:prstGeom prst="rect">
            <a:avLst/>
          </a:prstGeom>
        </p:spPr>
        <p:txBody>
          <a:bodyPr lIns="0" tIns="0" rIns="0" bIns="0" rtlCol="0" anchor="t">
            <a:spAutoFit/>
          </a:bodyPr>
          <a:lstStyle/>
          <a:p>
            <a:pPr marL="0" lvl="0" indent="0" algn="l">
              <a:lnSpc>
                <a:spcPts val="10799"/>
              </a:lnSpc>
              <a:spcBef>
                <a:spcPct val="0"/>
              </a:spcBef>
            </a:pPr>
            <a:r>
              <a:rPr lang="en-US" sz="8999">
                <a:solidFill>
                  <a:srgbClr val="403F3F"/>
                </a:solidFill>
                <a:latin typeface="Agrandir Narrow Heavy"/>
                <a:ea typeface="Agrandir Narrow Heavy"/>
                <a:cs typeface="Agrandir Narrow Heavy"/>
                <a:sym typeface="Agrandir Narrow Heavy"/>
              </a:rPr>
              <a:t>PART 2</a:t>
            </a: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2446752" y="7344468"/>
            <a:ext cx="8608584" cy="8587063"/>
          </a:xfrm>
          <a:custGeom>
            <a:avLst/>
            <a:gdLst/>
            <a:ahLst/>
            <a:cxnLst/>
            <a:rect l="l" t="t" r="r" b="b"/>
            <a:pathLst>
              <a:path w="8608584" h="8587063">
                <a:moveTo>
                  <a:pt x="0" y="0"/>
                </a:moveTo>
                <a:lnTo>
                  <a:pt x="8608585" y="0"/>
                </a:lnTo>
                <a:lnTo>
                  <a:pt x="8608585" y="8587063"/>
                </a:lnTo>
                <a:lnTo>
                  <a:pt x="0" y="858706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028700" y="676275"/>
            <a:ext cx="6911260" cy="2181225"/>
          </a:xfrm>
          <a:prstGeom prst="rect">
            <a:avLst/>
          </a:prstGeom>
        </p:spPr>
        <p:txBody>
          <a:bodyPr lIns="0" tIns="0" rIns="0" bIns="0" rtlCol="0" anchor="t">
            <a:spAutoFit/>
          </a:bodyPr>
          <a:lstStyle/>
          <a:p>
            <a:pPr marL="0" lvl="0" indent="0" algn="l">
              <a:lnSpc>
                <a:spcPts val="14400"/>
              </a:lnSpc>
              <a:spcBef>
                <a:spcPct val="0"/>
              </a:spcBef>
            </a:pPr>
            <a:r>
              <a:rPr lang="en-US" sz="12000">
                <a:solidFill>
                  <a:srgbClr val="403F3F"/>
                </a:solidFill>
                <a:latin typeface="Agrandir Narrow Heavy"/>
                <a:ea typeface="Agrandir Narrow Heavy"/>
                <a:cs typeface="Agrandir Narrow Heavy"/>
                <a:sym typeface="Agrandir Narrow Heavy"/>
              </a:rPr>
              <a:t>Q9</a:t>
            </a:r>
          </a:p>
        </p:txBody>
      </p:sp>
      <p:sp>
        <p:nvSpPr>
          <p:cNvPr id="4" name="Freeform 4"/>
          <p:cNvSpPr/>
          <p:nvPr/>
        </p:nvSpPr>
        <p:spPr>
          <a:xfrm rot="-10800000">
            <a:off x="-773602" y="-1312815"/>
            <a:ext cx="3604603" cy="3595592"/>
          </a:xfrm>
          <a:custGeom>
            <a:avLst/>
            <a:gdLst/>
            <a:ahLst/>
            <a:cxnLst/>
            <a:rect l="l" t="t" r="r" b="b"/>
            <a:pathLst>
              <a:path w="3604603" h="3595592">
                <a:moveTo>
                  <a:pt x="0" y="0"/>
                </a:moveTo>
                <a:lnTo>
                  <a:pt x="3604604" y="0"/>
                </a:lnTo>
                <a:lnTo>
                  <a:pt x="3604604" y="3595592"/>
                </a:lnTo>
                <a:lnTo>
                  <a:pt x="0" y="359559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8747393" y="2503023"/>
            <a:ext cx="8511907" cy="6755277"/>
          </a:xfrm>
          <a:custGeom>
            <a:avLst/>
            <a:gdLst/>
            <a:ahLst/>
            <a:cxnLst/>
            <a:rect l="l" t="t" r="r" b="b"/>
            <a:pathLst>
              <a:path w="8511907" h="6755277">
                <a:moveTo>
                  <a:pt x="0" y="0"/>
                </a:moveTo>
                <a:lnTo>
                  <a:pt x="8511907" y="0"/>
                </a:lnTo>
                <a:lnTo>
                  <a:pt x="8511907" y="6755277"/>
                </a:lnTo>
                <a:lnTo>
                  <a:pt x="0" y="6755277"/>
                </a:lnTo>
                <a:lnTo>
                  <a:pt x="0" y="0"/>
                </a:lnTo>
                <a:close/>
              </a:path>
            </a:pathLst>
          </a:custGeom>
          <a:blipFill>
            <a:blip r:embed="rId6"/>
            <a:stretch>
              <a:fillRect/>
            </a:stretch>
          </a:blipFill>
        </p:spPr>
      </p:sp>
      <p:sp>
        <p:nvSpPr>
          <p:cNvPr id="6" name="TextBox 6"/>
          <p:cNvSpPr txBox="1"/>
          <p:nvPr/>
        </p:nvSpPr>
        <p:spPr>
          <a:xfrm>
            <a:off x="1028700" y="3234616"/>
            <a:ext cx="7644097" cy="5158742"/>
          </a:xfrm>
          <a:prstGeom prst="rect">
            <a:avLst/>
          </a:prstGeom>
        </p:spPr>
        <p:txBody>
          <a:bodyPr lIns="0" tIns="0" rIns="0" bIns="0" rtlCol="0" anchor="t">
            <a:spAutoFit/>
          </a:bodyPr>
          <a:lstStyle/>
          <a:p>
            <a:pPr marL="0" lvl="0" indent="0" algn="l">
              <a:lnSpc>
                <a:spcPts val="6899"/>
              </a:lnSpc>
              <a:spcBef>
                <a:spcPct val="0"/>
              </a:spcBef>
            </a:pPr>
            <a:r>
              <a:rPr lang="en-US" sz="4599">
                <a:solidFill>
                  <a:srgbClr val="000000"/>
                </a:solidFill>
                <a:latin typeface="Quicksand Bold"/>
                <a:ea typeface="Quicksand Bold"/>
                <a:cs typeface="Quicksand Bold"/>
                <a:sym typeface="Quicksand Bold"/>
              </a:rPr>
              <a:t>From the image, identify the traditional festival in Tulu Nadu that features rituals, community gatherings, and traditional dishes.</a:t>
            </a: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867469" y="6482650"/>
            <a:ext cx="3411217" cy="3411217"/>
          </a:xfrm>
          <a:custGeom>
            <a:avLst/>
            <a:gdLst/>
            <a:ahLst/>
            <a:cxnLst/>
            <a:rect l="l" t="t" r="r" b="b"/>
            <a:pathLst>
              <a:path w="3411217" h="3411217">
                <a:moveTo>
                  <a:pt x="0" y="0"/>
                </a:moveTo>
                <a:lnTo>
                  <a:pt x="3411217" y="0"/>
                </a:lnTo>
                <a:lnTo>
                  <a:pt x="3411217" y="3411217"/>
                </a:lnTo>
                <a:lnTo>
                  <a:pt x="0" y="34112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72719" y="6182539"/>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40438" y="885825"/>
            <a:ext cx="6911260" cy="904875"/>
          </a:xfrm>
          <a:prstGeom prst="rect">
            <a:avLst/>
          </a:prstGeom>
        </p:spPr>
        <p:txBody>
          <a:bodyPr lIns="0" tIns="0" rIns="0" bIns="0" rtlCol="0" anchor="t">
            <a:spAutoFit/>
          </a:bodyPr>
          <a:lstStyle/>
          <a:p>
            <a:pPr marL="0" lvl="0" indent="0" algn="l">
              <a:lnSpc>
                <a:spcPts val="6001"/>
              </a:lnSpc>
              <a:spcBef>
                <a:spcPct val="0"/>
              </a:spcBef>
            </a:pPr>
            <a:r>
              <a:rPr lang="en-US" sz="5001">
                <a:solidFill>
                  <a:srgbClr val="403F3F"/>
                </a:solidFill>
                <a:latin typeface="Agrandir Narrow Heavy"/>
                <a:ea typeface="Agrandir Narrow Heavy"/>
                <a:cs typeface="Agrandir Narrow Heavy"/>
                <a:sym typeface="Agrandir Narrow Heavy"/>
              </a:rPr>
              <a:t>ANSWER</a:t>
            </a:r>
          </a:p>
        </p:txBody>
      </p:sp>
      <p:sp>
        <p:nvSpPr>
          <p:cNvPr id="5" name="Freeform 5"/>
          <p:cNvSpPr/>
          <p:nvPr/>
        </p:nvSpPr>
        <p:spPr>
          <a:xfrm>
            <a:off x="2626373" y="-3004856"/>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7438392" y="-1344234"/>
            <a:ext cx="3411217" cy="3411217"/>
          </a:xfrm>
          <a:custGeom>
            <a:avLst/>
            <a:gdLst/>
            <a:ahLst/>
            <a:cxnLst/>
            <a:rect l="l" t="t" r="r" b="b"/>
            <a:pathLst>
              <a:path w="3411217" h="3411217">
                <a:moveTo>
                  <a:pt x="0" y="0"/>
                </a:moveTo>
                <a:lnTo>
                  <a:pt x="3411216" y="0"/>
                </a:lnTo>
                <a:lnTo>
                  <a:pt x="3411216" y="3411216"/>
                </a:lnTo>
                <a:lnTo>
                  <a:pt x="0" y="34112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TextBox 7"/>
          <p:cNvSpPr txBox="1"/>
          <p:nvPr/>
        </p:nvSpPr>
        <p:spPr>
          <a:xfrm>
            <a:off x="1028700" y="1977569"/>
            <a:ext cx="16230600" cy="1247778"/>
          </a:xfrm>
          <a:prstGeom prst="rect">
            <a:avLst/>
          </a:prstGeom>
        </p:spPr>
        <p:txBody>
          <a:bodyPr lIns="0" tIns="0" rIns="0" bIns="0" rtlCol="0" anchor="t">
            <a:spAutoFit/>
          </a:bodyPr>
          <a:lstStyle/>
          <a:p>
            <a:pPr marL="0" lvl="0" indent="0" algn="l">
              <a:lnSpc>
                <a:spcPts val="8999"/>
              </a:lnSpc>
              <a:spcBef>
                <a:spcPct val="0"/>
              </a:spcBef>
            </a:pPr>
            <a:r>
              <a:rPr lang="en-US" sz="5999">
                <a:solidFill>
                  <a:srgbClr val="403F3F"/>
                </a:solidFill>
                <a:latin typeface="Agrandir Bold"/>
                <a:ea typeface="Agrandir Bold"/>
                <a:cs typeface="Agrandir Bold"/>
                <a:sym typeface="Agrandir Bold"/>
              </a:rPr>
              <a:t>Koral Parba</a:t>
            </a:r>
          </a:p>
        </p:txBody>
      </p:sp>
      <p:sp>
        <p:nvSpPr>
          <p:cNvPr id="8" name="TextBox 8"/>
          <p:cNvSpPr txBox="1"/>
          <p:nvPr/>
        </p:nvSpPr>
        <p:spPr>
          <a:xfrm>
            <a:off x="1028700" y="2734808"/>
            <a:ext cx="15549299" cy="4526701"/>
          </a:xfrm>
          <a:prstGeom prst="rect">
            <a:avLst/>
          </a:prstGeom>
        </p:spPr>
        <p:txBody>
          <a:bodyPr lIns="0" tIns="0" rIns="0" bIns="0" rtlCol="0" anchor="t">
            <a:spAutoFit/>
          </a:bodyPr>
          <a:lstStyle/>
          <a:p>
            <a:pPr algn="l">
              <a:lnSpc>
                <a:spcPts val="5107"/>
              </a:lnSpc>
            </a:pPr>
            <a:endParaRPr/>
          </a:p>
          <a:p>
            <a:pPr algn="l">
              <a:lnSpc>
                <a:spcPts val="5107"/>
              </a:lnSpc>
            </a:pPr>
            <a:r>
              <a:rPr lang="en-US" sz="3928">
                <a:solidFill>
                  <a:srgbClr val="000000"/>
                </a:solidFill>
                <a:latin typeface="Quicksand Medium"/>
                <a:ea typeface="Quicksand Medium"/>
                <a:cs typeface="Quicksand Medium"/>
                <a:sym typeface="Quicksand Medium"/>
              </a:rPr>
              <a:t>Koral Parba, celebrated in Tulu Nadu before the first harvest, involves collecting the first corn ears, offering them with prayers, and preparing a special meal called "Puddar da Vanas." Local Christians also celebrate a similar event, Monti Fest, on September 5th.</a:t>
            </a:r>
          </a:p>
          <a:p>
            <a:pPr marL="0" lvl="0" indent="0" algn="l">
              <a:lnSpc>
                <a:spcPts val="5107"/>
              </a:lnSpc>
            </a:pPr>
            <a:endParaRPr lang="en-US" sz="3928">
              <a:solidFill>
                <a:srgbClr val="000000"/>
              </a:solidFill>
              <a:latin typeface="Quicksand Medium"/>
              <a:ea typeface="Quicksand Medium"/>
              <a:cs typeface="Quicksand Medium"/>
              <a:sym typeface="Quicksand Medium"/>
            </a:endParaRPr>
          </a:p>
        </p:txBody>
      </p:sp>
      <p:sp>
        <p:nvSpPr>
          <p:cNvPr id="9" name="Freeform 9"/>
          <p:cNvSpPr/>
          <p:nvPr/>
        </p:nvSpPr>
        <p:spPr>
          <a:xfrm>
            <a:off x="4457640" y="6867115"/>
            <a:ext cx="3507471" cy="3026752"/>
          </a:xfrm>
          <a:custGeom>
            <a:avLst/>
            <a:gdLst/>
            <a:ahLst/>
            <a:cxnLst/>
            <a:rect l="l" t="t" r="r" b="b"/>
            <a:pathLst>
              <a:path w="3507471" h="3026752">
                <a:moveTo>
                  <a:pt x="0" y="0"/>
                </a:moveTo>
                <a:lnTo>
                  <a:pt x="3507472" y="0"/>
                </a:lnTo>
                <a:lnTo>
                  <a:pt x="3507472" y="3026752"/>
                </a:lnTo>
                <a:lnTo>
                  <a:pt x="0" y="3026752"/>
                </a:lnTo>
                <a:lnTo>
                  <a:pt x="0" y="0"/>
                </a:lnTo>
                <a:close/>
              </a:path>
            </a:pathLst>
          </a:custGeom>
          <a:blipFill>
            <a:blip r:embed="rId6"/>
            <a:stretch>
              <a:fillRect/>
            </a:stretch>
          </a:blipFill>
        </p:spPr>
      </p:sp>
      <p:sp>
        <p:nvSpPr>
          <p:cNvPr id="10" name="Freeform 10"/>
          <p:cNvSpPr/>
          <p:nvPr/>
        </p:nvSpPr>
        <p:spPr>
          <a:xfrm>
            <a:off x="9144000" y="6867115"/>
            <a:ext cx="3084342" cy="2834520"/>
          </a:xfrm>
          <a:custGeom>
            <a:avLst/>
            <a:gdLst/>
            <a:ahLst/>
            <a:cxnLst/>
            <a:rect l="l" t="t" r="r" b="b"/>
            <a:pathLst>
              <a:path w="3084342" h="2834520">
                <a:moveTo>
                  <a:pt x="0" y="0"/>
                </a:moveTo>
                <a:lnTo>
                  <a:pt x="3084342" y="0"/>
                </a:lnTo>
                <a:lnTo>
                  <a:pt x="3084342" y="2834519"/>
                </a:lnTo>
                <a:lnTo>
                  <a:pt x="0" y="2834519"/>
                </a:lnTo>
                <a:lnTo>
                  <a:pt x="0" y="0"/>
                </a:lnTo>
                <a:close/>
              </a:path>
            </a:pathLst>
          </a:custGeom>
          <a:blipFill>
            <a:blip r:embed="rId7"/>
            <a:stretch>
              <a:fillRect t="-8813"/>
            </a:stretch>
          </a:blipFill>
        </p:spPr>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flipH="1" flipV="1">
            <a:off x="-2040195" y="8083241"/>
            <a:ext cx="5082479" cy="5342947"/>
          </a:xfrm>
          <a:custGeom>
            <a:avLst/>
            <a:gdLst/>
            <a:ahLst/>
            <a:cxnLst/>
            <a:rect l="l" t="t" r="r" b="b"/>
            <a:pathLst>
              <a:path w="5082479" h="5342947">
                <a:moveTo>
                  <a:pt x="5082479" y="5342947"/>
                </a:moveTo>
                <a:lnTo>
                  <a:pt x="0" y="5342947"/>
                </a:lnTo>
                <a:lnTo>
                  <a:pt x="0" y="0"/>
                </a:lnTo>
                <a:lnTo>
                  <a:pt x="5082479" y="0"/>
                </a:lnTo>
                <a:lnTo>
                  <a:pt x="5082479" y="5342947"/>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14526117" y="-5545811"/>
            <a:ext cx="7523766" cy="7909347"/>
          </a:xfrm>
          <a:custGeom>
            <a:avLst/>
            <a:gdLst/>
            <a:ahLst/>
            <a:cxnLst/>
            <a:rect l="l" t="t" r="r" b="b"/>
            <a:pathLst>
              <a:path w="7523766" h="7909347">
                <a:moveTo>
                  <a:pt x="7523766" y="7909347"/>
                </a:moveTo>
                <a:lnTo>
                  <a:pt x="0" y="7909347"/>
                </a:lnTo>
                <a:lnTo>
                  <a:pt x="0" y="0"/>
                </a:lnTo>
                <a:lnTo>
                  <a:pt x="7523766" y="0"/>
                </a:lnTo>
                <a:lnTo>
                  <a:pt x="7523766" y="7909347"/>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flipH="1" flipV="1">
            <a:off x="9755204" y="-1759299"/>
            <a:ext cx="3600996" cy="3785541"/>
          </a:xfrm>
          <a:custGeom>
            <a:avLst/>
            <a:gdLst/>
            <a:ahLst/>
            <a:cxnLst/>
            <a:rect l="l" t="t" r="r" b="b"/>
            <a:pathLst>
              <a:path w="3600996" h="3785541">
                <a:moveTo>
                  <a:pt x="3600996" y="3785542"/>
                </a:moveTo>
                <a:lnTo>
                  <a:pt x="0" y="3785542"/>
                </a:lnTo>
                <a:lnTo>
                  <a:pt x="0" y="0"/>
                </a:lnTo>
                <a:lnTo>
                  <a:pt x="3600996" y="0"/>
                </a:lnTo>
                <a:lnTo>
                  <a:pt x="3600996" y="3785542"/>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8638020" y="1943100"/>
            <a:ext cx="8487897" cy="5750608"/>
          </a:xfrm>
          <a:custGeom>
            <a:avLst/>
            <a:gdLst/>
            <a:ahLst/>
            <a:cxnLst/>
            <a:rect l="l" t="t" r="r" b="b"/>
            <a:pathLst>
              <a:path w="8487897" h="5750608">
                <a:moveTo>
                  <a:pt x="0" y="0"/>
                </a:moveTo>
                <a:lnTo>
                  <a:pt x="8487897" y="0"/>
                </a:lnTo>
                <a:lnTo>
                  <a:pt x="8487897" y="5750608"/>
                </a:lnTo>
                <a:lnTo>
                  <a:pt x="0" y="5750608"/>
                </a:lnTo>
                <a:lnTo>
                  <a:pt x="0" y="0"/>
                </a:lnTo>
                <a:close/>
              </a:path>
            </a:pathLst>
          </a:custGeom>
          <a:blipFill>
            <a:blip r:embed="rId6"/>
            <a:stretch>
              <a:fillRect/>
            </a:stretch>
          </a:blipFill>
        </p:spPr>
      </p:sp>
      <p:sp>
        <p:nvSpPr>
          <p:cNvPr id="6" name="TextBox 6"/>
          <p:cNvSpPr txBox="1"/>
          <p:nvPr/>
        </p:nvSpPr>
        <p:spPr>
          <a:xfrm>
            <a:off x="1028700" y="2875597"/>
            <a:ext cx="7267672" cy="4392932"/>
          </a:xfrm>
          <a:prstGeom prst="rect">
            <a:avLst/>
          </a:prstGeom>
        </p:spPr>
        <p:txBody>
          <a:bodyPr lIns="0" tIns="0" rIns="0" bIns="0" rtlCol="0" anchor="t">
            <a:spAutoFit/>
          </a:bodyPr>
          <a:lstStyle/>
          <a:p>
            <a:pPr marL="0" lvl="0" indent="0" algn="l">
              <a:lnSpc>
                <a:spcPts val="7049"/>
              </a:lnSpc>
              <a:spcBef>
                <a:spcPct val="0"/>
              </a:spcBef>
            </a:pPr>
            <a:r>
              <a:rPr lang="en-US" sz="4699">
                <a:solidFill>
                  <a:srgbClr val="000000"/>
                </a:solidFill>
                <a:latin typeface="Quicksand Bold"/>
                <a:ea typeface="Quicksand Bold"/>
                <a:cs typeface="Quicksand Bold"/>
                <a:sym typeface="Quicksand Bold"/>
              </a:rPr>
              <a:t>Based on the image, identify the dance form X and the festival Y during which it is performed.</a:t>
            </a:r>
          </a:p>
        </p:txBody>
      </p:sp>
      <p:sp>
        <p:nvSpPr>
          <p:cNvPr id="7" name="TextBox 7"/>
          <p:cNvSpPr txBox="1"/>
          <p:nvPr/>
        </p:nvSpPr>
        <p:spPr>
          <a:xfrm>
            <a:off x="1028700" y="676275"/>
            <a:ext cx="6911260" cy="2181225"/>
          </a:xfrm>
          <a:prstGeom prst="rect">
            <a:avLst/>
          </a:prstGeom>
        </p:spPr>
        <p:txBody>
          <a:bodyPr lIns="0" tIns="0" rIns="0" bIns="0" rtlCol="0" anchor="t">
            <a:spAutoFit/>
          </a:bodyPr>
          <a:lstStyle/>
          <a:p>
            <a:pPr marL="0" lvl="0" indent="0" algn="l">
              <a:lnSpc>
                <a:spcPts val="14400"/>
              </a:lnSpc>
              <a:spcBef>
                <a:spcPct val="0"/>
              </a:spcBef>
            </a:pPr>
            <a:r>
              <a:rPr lang="en-US" sz="12000">
                <a:solidFill>
                  <a:srgbClr val="403F3F"/>
                </a:solidFill>
                <a:latin typeface="Agrandir Narrow Heavy"/>
                <a:ea typeface="Agrandir Narrow Heavy"/>
                <a:cs typeface="Agrandir Narrow Heavy"/>
                <a:sym typeface="Agrandir Narrow Heavy"/>
              </a:rPr>
              <a:t>Q10</a:t>
            </a: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867469" y="6482650"/>
            <a:ext cx="3411217" cy="3411217"/>
          </a:xfrm>
          <a:custGeom>
            <a:avLst/>
            <a:gdLst/>
            <a:ahLst/>
            <a:cxnLst/>
            <a:rect l="l" t="t" r="r" b="b"/>
            <a:pathLst>
              <a:path w="3411217" h="3411217">
                <a:moveTo>
                  <a:pt x="0" y="0"/>
                </a:moveTo>
                <a:lnTo>
                  <a:pt x="3411217" y="0"/>
                </a:lnTo>
                <a:lnTo>
                  <a:pt x="3411217" y="3411217"/>
                </a:lnTo>
                <a:lnTo>
                  <a:pt x="0" y="34112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72719" y="6182539"/>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40438" y="885825"/>
            <a:ext cx="6911260" cy="904875"/>
          </a:xfrm>
          <a:prstGeom prst="rect">
            <a:avLst/>
          </a:prstGeom>
        </p:spPr>
        <p:txBody>
          <a:bodyPr lIns="0" tIns="0" rIns="0" bIns="0" rtlCol="0" anchor="t">
            <a:spAutoFit/>
          </a:bodyPr>
          <a:lstStyle/>
          <a:p>
            <a:pPr marL="0" lvl="0" indent="0" algn="l">
              <a:lnSpc>
                <a:spcPts val="6001"/>
              </a:lnSpc>
              <a:spcBef>
                <a:spcPct val="0"/>
              </a:spcBef>
            </a:pPr>
            <a:r>
              <a:rPr lang="en-US" sz="5001">
                <a:solidFill>
                  <a:srgbClr val="403F3F"/>
                </a:solidFill>
                <a:latin typeface="Agrandir Narrow Heavy"/>
                <a:ea typeface="Agrandir Narrow Heavy"/>
                <a:cs typeface="Agrandir Narrow Heavy"/>
                <a:sym typeface="Agrandir Narrow Heavy"/>
              </a:rPr>
              <a:t>ANSWER</a:t>
            </a:r>
          </a:p>
        </p:txBody>
      </p:sp>
      <p:sp>
        <p:nvSpPr>
          <p:cNvPr id="5" name="Freeform 5"/>
          <p:cNvSpPr/>
          <p:nvPr/>
        </p:nvSpPr>
        <p:spPr>
          <a:xfrm>
            <a:off x="2626373" y="-3004856"/>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7438392" y="-1344234"/>
            <a:ext cx="3411217" cy="3411217"/>
          </a:xfrm>
          <a:custGeom>
            <a:avLst/>
            <a:gdLst/>
            <a:ahLst/>
            <a:cxnLst/>
            <a:rect l="l" t="t" r="r" b="b"/>
            <a:pathLst>
              <a:path w="3411217" h="3411217">
                <a:moveTo>
                  <a:pt x="0" y="0"/>
                </a:moveTo>
                <a:lnTo>
                  <a:pt x="3411216" y="0"/>
                </a:lnTo>
                <a:lnTo>
                  <a:pt x="3411216" y="3411216"/>
                </a:lnTo>
                <a:lnTo>
                  <a:pt x="0" y="34112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TextBox 7"/>
          <p:cNvSpPr txBox="1"/>
          <p:nvPr/>
        </p:nvSpPr>
        <p:spPr>
          <a:xfrm>
            <a:off x="1028700" y="3444422"/>
            <a:ext cx="15549299" cy="4526701"/>
          </a:xfrm>
          <a:prstGeom prst="rect">
            <a:avLst/>
          </a:prstGeom>
        </p:spPr>
        <p:txBody>
          <a:bodyPr lIns="0" tIns="0" rIns="0" bIns="0" rtlCol="0" anchor="t">
            <a:spAutoFit/>
          </a:bodyPr>
          <a:lstStyle/>
          <a:p>
            <a:pPr algn="l">
              <a:lnSpc>
                <a:spcPts val="5107"/>
              </a:lnSpc>
            </a:pPr>
            <a:r>
              <a:rPr lang="en-US" sz="3928">
                <a:solidFill>
                  <a:srgbClr val="000000"/>
                </a:solidFill>
                <a:latin typeface="Quicksand Medium"/>
                <a:ea typeface="Quicksand Medium"/>
                <a:cs typeface="Quicksand Medium"/>
                <a:sym typeface="Quicksand Medium"/>
              </a:rPr>
              <a:t>Navratri is a nine-night Hindu festival honoring Goddess Durga, marked by fasting, prayers, and rituals. Garba is a vibrant dance performed during Navratri, celebrating the goddess with energetic, circular movements.</a:t>
            </a:r>
          </a:p>
          <a:p>
            <a:pPr algn="l">
              <a:lnSpc>
                <a:spcPts val="5107"/>
              </a:lnSpc>
            </a:pPr>
            <a:endParaRPr lang="en-US" sz="3928">
              <a:solidFill>
                <a:srgbClr val="000000"/>
              </a:solidFill>
              <a:latin typeface="Quicksand Medium"/>
              <a:ea typeface="Quicksand Medium"/>
              <a:cs typeface="Quicksand Medium"/>
              <a:sym typeface="Quicksand Medium"/>
            </a:endParaRPr>
          </a:p>
          <a:p>
            <a:pPr algn="l">
              <a:lnSpc>
                <a:spcPts val="5107"/>
              </a:lnSpc>
            </a:pPr>
            <a:endParaRPr lang="en-US" sz="3928">
              <a:solidFill>
                <a:srgbClr val="000000"/>
              </a:solidFill>
              <a:latin typeface="Quicksand Medium"/>
              <a:ea typeface="Quicksand Medium"/>
              <a:cs typeface="Quicksand Medium"/>
              <a:sym typeface="Quicksand Medium"/>
            </a:endParaRPr>
          </a:p>
          <a:p>
            <a:pPr marL="0" lvl="0" indent="0" algn="l">
              <a:lnSpc>
                <a:spcPts val="5107"/>
              </a:lnSpc>
            </a:pPr>
            <a:endParaRPr lang="en-US" sz="3928">
              <a:solidFill>
                <a:srgbClr val="000000"/>
              </a:solidFill>
              <a:latin typeface="Quicksand Medium"/>
              <a:ea typeface="Quicksand Medium"/>
              <a:cs typeface="Quicksand Medium"/>
              <a:sym typeface="Quicksand Medium"/>
            </a:endParaRPr>
          </a:p>
        </p:txBody>
      </p:sp>
      <p:sp>
        <p:nvSpPr>
          <p:cNvPr id="8" name="Freeform 8"/>
          <p:cNvSpPr/>
          <p:nvPr/>
        </p:nvSpPr>
        <p:spPr>
          <a:xfrm>
            <a:off x="2885255" y="6790986"/>
            <a:ext cx="4807561" cy="3199213"/>
          </a:xfrm>
          <a:custGeom>
            <a:avLst/>
            <a:gdLst/>
            <a:ahLst/>
            <a:cxnLst/>
            <a:rect l="l" t="t" r="r" b="b"/>
            <a:pathLst>
              <a:path w="4807561" h="3199213">
                <a:moveTo>
                  <a:pt x="0" y="0"/>
                </a:moveTo>
                <a:lnTo>
                  <a:pt x="4807561" y="0"/>
                </a:lnTo>
                <a:lnTo>
                  <a:pt x="4807561" y="3199213"/>
                </a:lnTo>
                <a:lnTo>
                  <a:pt x="0" y="3199213"/>
                </a:lnTo>
                <a:lnTo>
                  <a:pt x="0" y="0"/>
                </a:lnTo>
                <a:close/>
              </a:path>
            </a:pathLst>
          </a:custGeom>
          <a:blipFill>
            <a:blip r:embed="rId6"/>
            <a:stretch>
              <a:fillRect/>
            </a:stretch>
          </a:blipFill>
        </p:spPr>
      </p:sp>
      <p:sp>
        <p:nvSpPr>
          <p:cNvPr id="9" name="Freeform 9"/>
          <p:cNvSpPr/>
          <p:nvPr/>
        </p:nvSpPr>
        <p:spPr>
          <a:xfrm>
            <a:off x="8285154" y="6747035"/>
            <a:ext cx="6955252" cy="3243164"/>
          </a:xfrm>
          <a:custGeom>
            <a:avLst/>
            <a:gdLst/>
            <a:ahLst/>
            <a:cxnLst/>
            <a:rect l="l" t="t" r="r" b="b"/>
            <a:pathLst>
              <a:path w="6955252" h="3243164">
                <a:moveTo>
                  <a:pt x="0" y="0"/>
                </a:moveTo>
                <a:lnTo>
                  <a:pt x="6955252" y="0"/>
                </a:lnTo>
                <a:lnTo>
                  <a:pt x="6955252" y="3243164"/>
                </a:lnTo>
                <a:lnTo>
                  <a:pt x="0" y="3243164"/>
                </a:lnTo>
                <a:lnTo>
                  <a:pt x="0" y="0"/>
                </a:lnTo>
                <a:close/>
              </a:path>
            </a:pathLst>
          </a:custGeom>
          <a:blipFill>
            <a:blip r:embed="rId7"/>
            <a:stretch>
              <a:fillRect l="-4794" r="-5390"/>
            </a:stretch>
          </a:blipFill>
        </p:spPr>
      </p:sp>
      <p:sp>
        <p:nvSpPr>
          <p:cNvPr id="10" name="TextBox 10"/>
          <p:cNvSpPr txBox="1"/>
          <p:nvPr/>
        </p:nvSpPr>
        <p:spPr>
          <a:xfrm>
            <a:off x="1028700" y="1977569"/>
            <a:ext cx="16230600" cy="1247778"/>
          </a:xfrm>
          <a:prstGeom prst="rect">
            <a:avLst/>
          </a:prstGeom>
        </p:spPr>
        <p:txBody>
          <a:bodyPr lIns="0" tIns="0" rIns="0" bIns="0" rtlCol="0" anchor="t">
            <a:spAutoFit/>
          </a:bodyPr>
          <a:lstStyle/>
          <a:p>
            <a:pPr marL="0" lvl="0" indent="0" algn="l">
              <a:lnSpc>
                <a:spcPts val="8999"/>
              </a:lnSpc>
              <a:spcBef>
                <a:spcPct val="0"/>
              </a:spcBef>
            </a:pPr>
            <a:r>
              <a:rPr lang="en-US" sz="5999">
                <a:solidFill>
                  <a:srgbClr val="403F3F"/>
                </a:solidFill>
                <a:latin typeface="Agrandir Bold"/>
                <a:ea typeface="Agrandir Bold"/>
                <a:cs typeface="Agrandir Bold"/>
                <a:sym typeface="Agrandir Bold"/>
              </a:rPr>
              <a:t>X is Garba , Y is Navratri</a:t>
            </a: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3235935" y="8038111"/>
            <a:ext cx="8419579" cy="8419579"/>
          </a:xfrm>
          <a:custGeom>
            <a:avLst/>
            <a:gdLst/>
            <a:ahLst/>
            <a:cxnLst/>
            <a:rect l="l" t="t" r="r" b="b"/>
            <a:pathLst>
              <a:path w="8419579" h="8419579">
                <a:moveTo>
                  <a:pt x="0" y="0"/>
                </a:moveTo>
                <a:lnTo>
                  <a:pt x="8419579" y="0"/>
                </a:lnTo>
                <a:lnTo>
                  <a:pt x="8419579" y="8419579"/>
                </a:lnTo>
                <a:lnTo>
                  <a:pt x="0" y="841957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016962" y="1299390"/>
            <a:ext cx="6911260" cy="2181225"/>
          </a:xfrm>
          <a:prstGeom prst="rect">
            <a:avLst/>
          </a:prstGeom>
        </p:spPr>
        <p:txBody>
          <a:bodyPr lIns="0" tIns="0" rIns="0" bIns="0" rtlCol="0" anchor="t">
            <a:spAutoFit/>
          </a:bodyPr>
          <a:lstStyle/>
          <a:p>
            <a:pPr marL="0" lvl="0" indent="0" algn="l">
              <a:lnSpc>
                <a:spcPts val="14400"/>
              </a:lnSpc>
              <a:spcBef>
                <a:spcPct val="0"/>
              </a:spcBef>
            </a:pPr>
            <a:r>
              <a:rPr lang="en-US" sz="12000">
                <a:solidFill>
                  <a:srgbClr val="403F3F"/>
                </a:solidFill>
                <a:latin typeface="Agrandir Narrow Heavy"/>
                <a:ea typeface="Agrandir Narrow Heavy"/>
                <a:cs typeface="Agrandir Narrow Heavy"/>
                <a:sym typeface="Agrandir Narrow Heavy"/>
              </a:rPr>
              <a:t>Q11</a:t>
            </a:r>
          </a:p>
        </p:txBody>
      </p:sp>
      <p:sp>
        <p:nvSpPr>
          <p:cNvPr id="4" name="Freeform 4"/>
          <p:cNvSpPr/>
          <p:nvPr/>
        </p:nvSpPr>
        <p:spPr>
          <a:xfrm flipH="1" flipV="1">
            <a:off x="-1610598" y="-2318268"/>
            <a:ext cx="4166175" cy="4166175"/>
          </a:xfrm>
          <a:custGeom>
            <a:avLst/>
            <a:gdLst/>
            <a:ahLst/>
            <a:cxnLst/>
            <a:rect l="l" t="t" r="r" b="b"/>
            <a:pathLst>
              <a:path w="4166175" h="4166175">
                <a:moveTo>
                  <a:pt x="4166175" y="4166175"/>
                </a:moveTo>
                <a:lnTo>
                  <a:pt x="0" y="4166175"/>
                </a:lnTo>
                <a:lnTo>
                  <a:pt x="0" y="0"/>
                </a:lnTo>
                <a:lnTo>
                  <a:pt x="4166175" y="0"/>
                </a:lnTo>
                <a:lnTo>
                  <a:pt x="4166175" y="416617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flipH="1" flipV="1">
            <a:off x="3207974" y="-2712543"/>
            <a:ext cx="5425086" cy="5425086"/>
          </a:xfrm>
          <a:custGeom>
            <a:avLst/>
            <a:gdLst/>
            <a:ahLst/>
            <a:cxnLst/>
            <a:rect l="l" t="t" r="r" b="b"/>
            <a:pathLst>
              <a:path w="5425086" h="5425086">
                <a:moveTo>
                  <a:pt x="5425087" y="5425086"/>
                </a:moveTo>
                <a:lnTo>
                  <a:pt x="0" y="5425086"/>
                </a:lnTo>
                <a:lnTo>
                  <a:pt x="0" y="0"/>
                </a:lnTo>
                <a:lnTo>
                  <a:pt x="5425087" y="0"/>
                </a:lnTo>
                <a:lnTo>
                  <a:pt x="5425087" y="5425086"/>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9727618" y="2712543"/>
            <a:ext cx="7016634" cy="5487007"/>
          </a:xfrm>
          <a:custGeom>
            <a:avLst/>
            <a:gdLst/>
            <a:ahLst/>
            <a:cxnLst/>
            <a:rect l="l" t="t" r="r" b="b"/>
            <a:pathLst>
              <a:path w="7016634" h="5487007">
                <a:moveTo>
                  <a:pt x="0" y="0"/>
                </a:moveTo>
                <a:lnTo>
                  <a:pt x="7016634" y="0"/>
                </a:lnTo>
                <a:lnTo>
                  <a:pt x="7016634" y="5487008"/>
                </a:lnTo>
                <a:lnTo>
                  <a:pt x="0" y="5487008"/>
                </a:lnTo>
                <a:lnTo>
                  <a:pt x="0" y="0"/>
                </a:lnTo>
                <a:close/>
              </a:path>
            </a:pathLst>
          </a:custGeom>
          <a:blipFill>
            <a:blip r:embed="rId6"/>
            <a:stretch>
              <a:fillRect/>
            </a:stretch>
          </a:blipFill>
        </p:spPr>
      </p:sp>
      <p:sp>
        <p:nvSpPr>
          <p:cNvPr id="7" name="TextBox 7"/>
          <p:cNvSpPr txBox="1"/>
          <p:nvPr/>
        </p:nvSpPr>
        <p:spPr>
          <a:xfrm>
            <a:off x="1016962" y="4204334"/>
            <a:ext cx="10461804" cy="1735457"/>
          </a:xfrm>
          <a:prstGeom prst="rect">
            <a:avLst/>
          </a:prstGeom>
        </p:spPr>
        <p:txBody>
          <a:bodyPr lIns="0" tIns="0" rIns="0" bIns="0" rtlCol="0" anchor="t">
            <a:spAutoFit/>
          </a:bodyPr>
          <a:lstStyle/>
          <a:p>
            <a:pPr marL="0" lvl="0" indent="0" algn="l">
              <a:lnSpc>
                <a:spcPts val="7049"/>
              </a:lnSpc>
              <a:spcBef>
                <a:spcPct val="0"/>
              </a:spcBef>
            </a:pPr>
            <a:r>
              <a:rPr lang="en-US" sz="4699">
                <a:solidFill>
                  <a:srgbClr val="000000"/>
                </a:solidFill>
                <a:latin typeface="Quicksand Bold"/>
                <a:ea typeface="Quicksand Bold"/>
                <a:cs typeface="Quicksand Bold"/>
                <a:sym typeface="Quicksand Bold"/>
              </a:rPr>
              <a:t>From the image, identify the festival</a:t>
            </a: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867469" y="6482650"/>
            <a:ext cx="3411217" cy="3411217"/>
          </a:xfrm>
          <a:custGeom>
            <a:avLst/>
            <a:gdLst/>
            <a:ahLst/>
            <a:cxnLst/>
            <a:rect l="l" t="t" r="r" b="b"/>
            <a:pathLst>
              <a:path w="3411217" h="3411217">
                <a:moveTo>
                  <a:pt x="0" y="0"/>
                </a:moveTo>
                <a:lnTo>
                  <a:pt x="3411217" y="0"/>
                </a:lnTo>
                <a:lnTo>
                  <a:pt x="3411217" y="3411217"/>
                </a:lnTo>
                <a:lnTo>
                  <a:pt x="0" y="34112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72719" y="6182539"/>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40438" y="885825"/>
            <a:ext cx="6911260" cy="904875"/>
          </a:xfrm>
          <a:prstGeom prst="rect">
            <a:avLst/>
          </a:prstGeom>
        </p:spPr>
        <p:txBody>
          <a:bodyPr lIns="0" tIns="0" rIns="0" bIns="0" rtlCol="0" anchor="t">
            <a:spAutoFit/>
          </a:bodyPr>
          <a:lstStyle/>
          <a:p>
            <a:pPr marL="0" lvl="0" indent="0" algn="l">
              <a:lnSpc>
                <a:spcPts val="6001"/>
              </a:lnSpc>
              <a:spcBef>
                <a:spcPct val="0"/>
              </a:spcBef>
            </a:pPr>
            <a:r>
              <a:rPr lang="en-US" sz="5001">
                <a:solidFill>
                  <a:srgbClr val="403F3F"/>
                </a:solidFill>
                <a:latin typeface="Agrandir Narrow Heavy"/>
                <a:ea typeface="Agrandir Narrow Heavy"/>
                <a:cs typeface="Agrandir Narrow Heavy"/>
                <a:sym typeface="Agrandir Narrow Heavy"/>
              </a:rPr>
              <a:t>ANSWER</a:t>
            </a:r>
          </a:p>
        </p:txBody>
      </p:sp>
      <p:sp>
        <p:nvSpPr>
          <p:cNvPr id="5" name="Freeform 5"/>
          <p:cNvSpPr/>
          <p:nvPr/>
        </p:nvSpPr>
        <p:spPr>
          <a:xfrm>
            <a:off x="2626373" y="-3004856"/>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7438392" y="-1344234"/>
            <a:ext cx="3411217" cy="3411217"/>
          </a:xfrm>
          <a:custGeom>
            <a:avLst/>
            <a:gdLst/>
            <a:ahLst/>
            <a:cxnLst/>
            <a:rect l="l" t="t" r="r" b="b"/>
            <a:pathLst>
              <a:path w="3411217" h="3411217">
                <a:moveTo>
                  <a:pt x="0" y="0"/>
                </a:moveTo>
                <a:lnTo>
                  <a:pt x="3411216" y="0"/>
                </a:lnTo>
                <a:lnTo>
                  <a:pt x="3411216" y="3411216"/>
                </a:lnTo>
                <a:lnTo>
                  <a:pt x="0" y="34112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TextBox 7"/>
          <p:cNvSpPr txBox="1"/>
          <p:nvPr/>
        </p:nvSpPr>
        <p:spPr>
          <a:xfrm>
            <a:off x="1028700" y="1977569"/>
            <a:ext cx="16230600" cy="1247778"/>
          </a:xfrm>
          <a:prstGeom prst="rect">
            <a:avLst/>
          </a:prstGeom>
        </p:spPr>
        <p:txBody>
          <a:bodyPr lIns="0" tIns="0" rIns="0" bIns="0" rtlCol="0" anchor="t">
            <a:spAutoFit/>
          </a:bodyPr>
          <a:lstStyle/>
          <a:p>
            <a:pPr marL="0" lvl="0" indent="0" algn="l">
              <a:lnSpc>
                <a:spcPts val="8999"/>
              </a:lnSpc>
              <a:spcBef>
                <a:spcPct val="0"/>
              </a:spcBef>
            </a:pPr>
            <a:r>
              <a:rPr lang="en-US" sz="5999">
                <a:solidFill>
                  <a:srgbClr val="403F3F"/>
                </a:solidFill>
                <a:latin typeface="Agrandir Bold"/>
                <a:ea typeface="Agrandir Bold"/>
                <a:cs typeface="Agrandir Bold"/>
                <a:sym typeface="Agrandir Bold"/>
              </a:rPr>
              <a:t>Nagara Panchami</a:t>
            </a:r>
          </a:p>
        </p:txBody>
      </p:sp>
      <p:sp>
        <p:nvSpPr>
          <p:cNvPr id="8" name="TextBox 8"/>
          <p:cNvSpPr txBox="1"/>
          <p:nvPr/>
        </p:nvSpPr>
        <p:spPr>
          <a:xfrm>
            <a:off x="1028700" y="3444422"/>
            <a:ext cx="15549299" cy="3878345"/>
          </a:xfrm>
          <a:prstGeom prst="rect">
            <a:avLst/>
          </a:prstGeom>
        </p:spPr>
        <p:txBody>
          <a:bodyPr lIns="0" tIns="0" rIns="0" bIns="0" rtlCol="0" anchor="t">
            <a:spAutoFit/>
          </a:bodyPr>
          <a:lstStyle/>
          <a:p>
            <a:pPr marL="0" lvl="0" indent="0" algn="l">
              <a:lnSpc>
                <a:spcPts val="5107"/>
              </a:lnSpc>
            </a:pPr>
            <a:r>
              <a:rPr lang="en-US" sz="3928">
                <a:solidFill>
                  <a:srgbClr val="000000"/>
                </a:solidFill>
                <a:latin typeface="Quicksand Medium"/>
                <a:ea typeface="Quicksand Medium"/>
                <a:cs typeface="Quicksand Medium"/>
                <a:sym typeface="Quicksand Medium"/>
              </a:rPr>
              <a:t>Nagara Panchami in Tulu Nadu is celebrated on the fifth day of the lunar month of Shravana (July-August). The festival involves visiting temples, offering prayers, and performing rituals to honor snake deities. It reflects reverence for snakes, seen as protectors and symbols of prosperity. Local customs and practices vary across villages.</a:t>
            </a:r>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040195" y="8083241"/>
            <a:ext cx="5082479" cy="5342947"/>
          </a:xfrm>
          <a:custGeom>
            <a:avLst/>
            <a:gdLst/>
            <a:ahLst/>
            <a:cxnLst/>
            <a:rect l="l" t="t" r="r" b="b"/>
            <a:pathLst>
              <a:path w="5082479" h="5342947">
                <a:moveTo>
                  <a:pt x="5082479" y="5342947"/>
                </a:moveTo>
                <a:lnTo>
                  <a:pt x="0" y="5342947"/>
                </a:lnTo>
                <a:lnTo>
                  <a:pt x="0" y="0"/>
                </a:lnTo>
                <a:lnTo>
                  <a:pt x="5082479" y="0"/>
                </a:lnTo>
                <a:lnTo>
                  <a:pt x="5082479" y="5342947"/>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14526117" y="-5545811"/>
            <a:ext cx="7523766" cy="7909347"/>
          </a:xfrm>
          <a:custGeom>
            <a:avLst/>
            <a:gdLst/>
            <a:ahLst/>
            <a:cxnLst/>
            <a:rect l="l" t="t" r="r" b="b"/>
            <a:pathLst>
              <a:path w="7523766" h="7909347">
                <a:moveTo>
                  <a:pt x="7523766" y="7909347"/>
                </a:moveTo>
                <a:lnTo>
                  <a:pt x="0" y="7909347"/>
                </a:lnTo>
                <a:lnTo>
                  <a:pt x="0" y="0"/>
                </a:lnTo>
                <a:lnTo>
                  <a:pt x="7523766" y="0"/>
                </a:lnTo>
                <a:lnTo>
                  <a:pt x="7523766" y="7909347"/>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flipH="1" flipV="1">
            <a:off x="9755204" y="-1842441"/>
            <a:ext cx="3600996" cy="3785541"/>
          </a:xfrm>
          <a:custGeom>
            <a:avLst/>
            <a:gdLst/>
            <a:ahLst/>
            <a:cxnLst/>
            <a:rect l="l" t="t" r="r" b="b"/>
            <a:pathLst>
              <a:path w="3600996" h="3785541">
                <a:moveTo>
                  <a:pt x="3600996" y="3785541"/>
                </a:moveTo>
                <a:lnTo>
                  <a:pt x="0" y="3785541"/>
                </a:lnTo>
                <a:lnTo>
                  <a:pt x="0" y="0"/>
                </a:lnTo>
                <a:lnTo>
                  <a:pt x="3600996" y="0"/>
                </a:lnTo>
                <a:lnTo>
                  <a:pt x="3600996" y="3785541"/>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8773920" y="2115479"/>
            <a:ext cx="8485380" cy="5761573"/>
          </a:xfrm>
          <a:custGeom>
            <a:avLst/>
            <a:gdLst/>
            <a:ahLst/>
            <a:cxnLst/>
            <a:rect l="l" t="t" r="r" b="b"/>
            <a:pathLst>
              <a:path w="8485380" h="5761573">
                <a:moveTo>
                  <a:pt x="0" y="0"/>
                </a:moveTo>
                <a:lnTo>
                  <a:pt x="8485380" y="0"/>
                </a:lnTo>
                <a:lnTo>
                  <a:pt x="8485380" y="5761573"/>
                </a:lnTo>
                <a:lnTo>
                  <a:pt x="0" y="5761573"/>
                </a:lnTo>
                <a:lnTo>
                  <a:pt x="0" y="0"/>
                </a:lnTo>
                <a:close/>
              </a:path>
            </a:pathLst>
          </a:custGeom>
          <a:blipFill>
            <a:blip r:embed="rId6"/>
            <a:stretch>
              <a:fillRect/>
            </a:stretch>
          </a:blipFill>
        </p:spPr>
      </p:sp>
      <p:sp>
        <p:nvSpPr>
          <p:cNvPr id="6" name="TextBox 6"/>
          <p:cNvSpPr txBox="1"/>
          <p:nvPr/>
        </p:nvSpPr>
        <p:spPr>
          <a:xfrm>
            <a:off x="1028700" y="3818799"/>
            <a:ext cx="7267672" cy="1691642"/>
          </a:xfrm>
          <a:prstGeom prst="rect">
            <a:avLst/>
          </a:prstGeom>
        </p:spPr>
        <p:txBody>
          <a:bodyPr lIns="0" tIns="0" rIns="0" bIns="0" rtlCol="0" anchor="t">
            <a:spAutoFit/>
          </a:bodyPr>
          <a:lstStyle/>
          <a:p>
            <a:pPr marL="0" lvl="0" indent="0" algn="l">
              <a:lnSpc>
                <a:spcPts val="6899"/>
              </a:lnSpc>
              <a:spcBef>
                <a:spcPct val="0"/>
              </a:spcBef>
            </a:pPr>
            <a:r>
              <a:rPr lang="en-US" sz="4599">
                <a:solidFill>
                  <a:srgbClr val="000000"/>
                </a:solidFill>
                <a:latin typeface="Quicksand Bold"/>
                <a:ea typeface="Quicksand Bold"/>
                <a:cs typeface="Quicksand Bold"/>
                <a:sym typeface="Quicksand Bold"/>
              </a:rPr>
              <a:t>Based on the image, Identify the festival</a:t>
            </a:r>
          </a:p>
        </p:txBody>
      </p:sp>
      <p:sp>
        <p:nvSpPr>
          <p:cNvPr id="7" name="TextBox 7"/>
          <p:cNvSpPr txBox="1"/>
          <p:nvPr/>
        </p:nvSpPr>
        <p:spPr>
          <a:xfrm>
            <a:off x="1028700" y="676275"/>
            <a:ext cx="6911260" cy="2181225"/>
          </a:xfrm>
          <a:prstGeom prst="rect">
            <a:avLst/>
          </a:prstGeom>
        </p:spPr>
        <p:txBody>
          <a:bodyPr lIns="0" tIns="0" rIns="0" bIns="0" rtlCol="0" anchor="t">
            <a:spAutoFit/>
          </a:bodyPr>
          <a:lstStyle/>
          <a:p>
            <a:pPr marL="0" lvl="0" indent="0" algn="l">
              <a:lnSpc>
                <a:spcPts val="14400"/>
              </a:lnSpc>
              <a:spcBef>
                <a:spcPct val="0"/>
              </a:spcBef>
            </a:pPr>
            <a:r>
              <a:rPr lang="en-US" sz="12000">
                <a:solidFill>
                  <a:srgbClr val="403F3F"/>
                </a:solidFill>
                <a:latin typeface="Agrandir Narrow Heavy"/>
                <a:ea typeface="Agrandir Narrow Heavy"/>
                <a:cs typeface="Agrandir Narrow Heavy"/>
                <a:sym typeface="Agrandir Narrow Heavy"/>
              </a:rPr>
              <a:t>Q12</a:t>
            </a:r>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867469" y="6482650"/>
            <a:ext cx="3411217" cy="3411217"/>
          </a:xfrm>
          <a:custGeom>
            <a:avLst/>
            <a:gdLst/>
            <a:ahLst/>
            <a:cxnLst/>
            <a:rect l="l" t="t" r="r" b="b"/>
            <a:pathLst>
              <a:path w="3411217" h="3411217">
                <a:moveTo>
                  <a:pt x="0" y="0"/>
                </a:moveTo>
                <a:lnTo>
                  <a:pt x="3411217" y="0"/>
                </a:lnTo>
                <a:lnTo>
                  <a:pt x="3411217" y="3411217"/>
                </a:lnTo>
                <a:lnTo>
                  <a:pt x="0" y="34112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72719" y="6182539"/>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40438" y="885825"/>
            <a:ext cx="6911260" cy="904875"/>
          </a:xfrm>
          <a:prstGeom prst="rect">
            <a:avLst/>
          </a:prstGeom>
        </p:spPr>
        <p:txBody>
          <a:bodyPr lIns="0" tIns="0" rIns="0" bIns="0" rtlCol="0" anchor="t">
            <a:spAutoFit/>
          </a:bodyPr>
          <a:lstStyle/>
          <a:p>
            <a:pPr marL="0" lvl="0" indent="0" algn="l">
              <a:lnSpc>
                <a:spcPts val="6001"/>
              </a:lnSpc>
              <a:spcBef>
                <a:spcPct val="0"/>
              </a:spcBef>
            </a:pPr>
            <a:r>
              <a:rPr lang="en-US" sz="5001">
                <a:solidFill>
                  <a:srgbClr val="403F3F"/>
                </a:solidFill>
                <a:latin typeface="Agrandir Narrow Heavy"/>
                <a:ea typeface="Agrandir Narrow Heavy"/>
                <a:cs typeface="Agrandir Narrow Heavy"/>
                <a:sym typeface="Agrandir Narrow Heavy"/>
              </a:rPr>
              <a:t>ANSWER</a:t>
            </a:r>
          </a:p>
        </p:txBody>
      </p:sp>
      <p:sp>
        <p:nvSpPr>
          <p:cNvPr id="5" name="Freeform 5"/>
          <p:cNvSpPr/>
          <p:nvPr/>
        </p:nvSpPr>
        <p:spPr>
          <a:xfrm>
            <a:off x="2626373" y="-3004856"/>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7438392" y="-1344234"/>
            <a:ext cx="3411217" cy="3411217"/>
          </a:xfrm>
          <a:custGeom>
            <a:avLst/>
            <a:gdLst/>
            <a:ahLst/>
            <a:cxnLst/>
            <a:rect l="l" t="t" r="r" b="b"/>
            <a:pathLst>
              <a:path w="3411217" h="3411217">
                <a:moveTo>
                  <a:pt x="0" y="0"/>
                </a:moveTo>
                <a:lnTo>
                  <a:pt x="3411216" y="0"/>
                </a:lnTo>
                <a:lnTo>
                  <a:pt x="3411216" y="3411216"/>
                </a:lnTo>
                <a:lnTo>
                  <a:pt x="0" y="34112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3472552" y="7330046"/>
            <a:ext cx="4479145" cy="2563820"/>
          </a:xfrm>
          <a:custGeom>
            <a:avLst/>
            <a:gdLst/>
            <a:ahLst/>
            <a:cxnLst/>
            <a:rect l="l" t="t" r="r" b="b"/>
            <a:pathLst>
              <a:path w="4479145" h="2563820">
                <a:moveTo>
                  <a:pt x="0" y="0"/>
                </a:moveTo>
                <a:lnTo>
                  <a:pt x="4479146" y="0"/>
                </a:lnTo>
                <a:lnTo>
                  <a:pt x="4479146" y="2563821"/>
                </a:lnTo>
                <a:lnTo>
                  <a:pt x="0" y="2563821"/>
                </a:lnTo>
                <a:lnTo>
                  <a:pt x="0" y="0"/>
                </a:lnTo>
                <a:close/>
              </a:path>
            </a:pathLst>
          </a:custGeom>
          <a:blipFill>
            <a:blip r:embed="rId6"/>
            <a:stretch>
              <a:fillRect/>
            </a:stretch>
          </a:blipFill>
        </p:spPr>
      </p:sp>
      <p:sp>
        <p:nvSpPr>
          <p:cNvPr id="8" name="TextBox 8"/>
          <p:cNvSpPr txBox="1"/>
          <p:nvPr/>
        </p:nvSpPr>
        <p:spPr>
          <a:xfrm>
            <a:off x="1028700" y="1977569"/>
            <a:ext cx="16230600" cy="1247778"/>
          </a:xfrm>
          <a:prstGeom prst="rect">
            <a:avLst/>
          </a:prstGeom>
        </p:spPr>
        <p:txBody>
          <a:bodyPr lIns="0" tIns="0" rIns="0" bIns="0" rtlCol="0" anchor="t">
            <a:spAutoFit/>
          </a:bodyPr>
          <a:lstStyle/>
          <a:p>
            <a:pPr marL="0" lvl="0" indent="0" algn="l">
              <a:lnSpc>
                <a:spcPts val="8999"/>
              </a:lnSpc>
              <a:spcBef>
                <a:spcPct val="0"/>
              </a:spcBef>
            </a:pPr>
            <a:r>
              <a:rPr lang="en-US" sz="5999">
                <a:solidFill>
                  <a:srgbClr val="403F3F"/>
                </a:solidFill>
                <a:latin typeface="Agrandir Bold"/>
                <a:ea typeface="Agrandir Bold"/>
                <a:cs typeface="Agrandir Bold"/>
                <a:sym typeface="Agrandir Bold"/>
              </a:rPr>
              <a:t>Easter</a:t>
            </a:r>
          </a:p>
        </p:txBody>
      </p:sp>
      <p:sp>
        <p:nvSpPr>
          <p:cNvPr id="9" name="TextBox 9"/>
          <p:cNvSpPr txBox="1"/>
          <p:nvPr/>
        </p:nvSpPr>
        <p:spPr>
          <a:xfrm>
            <a:off x="1040438" y="3185278"/>
            <a:ext cx="15549299" cy="3878345"/>
          </a:xfrm>
          <a:prstGeom prst="rect">
            <a:avLst/>
          </a:prstGeom>
        </p:spPr>
        <p:txBody>
          <a:bodyPr lIns="0" tIns="0" rIns="0" bIns="0" rtlCol="0" anchor="t">
            <a:spAutoFit/>
          </a:bodyPr>
          <a:lstStyle/>
          <a:p>
            <a:pPr marL="0" lvl="0" indent="0" algn="l">
              <a:lnSpc>
                <a:spcPts val="5107"/>
              </a:lnSpc>
            </a:pPr>
            <a:r>
              <a:rPr lang="en-US" sz="3928">
                <a:solidFill>
                  <a:srgbClr val="000000"/>
                </a:solidFill>
                <a:latin typeface="Quicksand Medium"/>
                <a:ea typeface="Quicksand Medium"/>
                <a:cs typeface="Quicksand Medium"/>
                <a:sym typeface="Quicksand Medium"/>
              </a:rPr>
              <a:t>Paschal Eggs symbolize new life and resurrection, representing the empty tomb of Jesus Christ and are often decorated and enjoyed during Easter. Easter, which celebrates Jesus' resurrection and marks the end of Lent, features special church services, festive meals, and traditions like egg decorating and egg hunts.</a:t>
            </a:r>
          </a:p>
        </p:txBody>
      </p:sp>
      <p:sp>
        <p:nvSpPr>
          <p:cNvPr id="10" name="Freeform 10"/>
          <p:cNvSpPr/>
          <p:nvPr/>
        </p:nvSpPr>
        <p:spPr>
          <a:xfrm>
            <a:off x="9144000" y="7320797"/>
            <a:ext cx="3831797" cy="2563820"/>
          </a:xfrm>
          <a:custGeom>
            <a:avLst/>
            <a:gdLst/>
            <a:ahLst/>
            <a:cxnLst/>
            <a:rect l="l" t="t" r="r" b="b"/>
            <a:pathLst>
              <a:path w="3831797" h="2563820">
                <a:moveTo>
                  <a:pt x="0" y="0"/>
                </a:moveTo>
                <a:lnTo>
                  <a:pt x="3831797" y="0"/>
                </a:lnTo>
                <a:lnTo>
                  <a:pt x="3831797" y="2563821"/>
                </a:lnTo>
                <a:lnTo>
                  <a:pt x="0" y="2563821"/>
                </a:lnTo>
                <a:lnTo>
                  <a:pt x="0" y="0"/>
                </a:lnTo>
                <a:close/>
              </a:path>
            </a:pathLst>
          </a:custGeom>
          <a:blipFill>
            <a:blip r:embed="rId7"/>
            <a:stretch>
              <a:fillRect/>
            </a:stretch>
          </a:blipFill>
        </p:spPr>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040195" y="8083241"/>
            <a:ext cx="5082479" cy="5342947"/>
          </a:xfrm>
          <a:custGeom>
            <a:avLst/>
            <a:gdLst/>
            <a:ahLst/>
            <a:cxnLst/>
            <a:rect l="l" t="t" r="r" b="b"/>
            <a:pathLst>
              <a:path w="5082479" h="5342947">
                <a:moveTo>
                  <a:pt x="5082479" y="5342947"/>
                </a:moveTo>
                <a:lnTo>
                  <a:pt x="0" y="5342947"/>
                </a:lnTo>
                <a:lnTo>
                  <a:pt x="0" y="0"/>
                </a:lnTo>
                <a:lnTo>
                  <a:pt x="5082479" y="0"/>
                </a:lnTo>
                <a:lnTo>
                  <a:pt x="5082479" y="5342947"/>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14526117" y="-5545811"/>
            <a:ext cx="7523766" cy="7909347"/>
          </a:xfrm>
          <a:custGeom>
            <a:avLst/>
            <a:gdLst/>
            <a:ahLst/>
            <a:cxnLst/>
            <a:rect l="l" t="t" r="r" b="b"/>
            <a:pathLst>
              <a:path w="7523766" h="7909347">
                <a:moveTo>
                  <a:pt x="7523766" y="7909347"/>
                </a:moveTo>
                <a:lnTo>
                  <a:pt x="0" y="7909347"/>
                </a:lnTo>
                <a:lnTo>
                  <a:pt x="0" y="0"/>
                </a:lnTo>
                <a:lnTo>
                  <a:pt x="7523766" y="0"/>
                </a:lnTo>
                <a:lnTo>
                  <a:pt x="7523766" y="7909347"/>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flipH="1" flipV="1">
            <a:off x="9755204" y="-1842441"/>
            <a:ext cx="3600996" cy="3785541"/>
          </a:xfrm>
          <a:custGeom>
            <a:avLst/>
            <a:gdLst/>
            <a:ahLst/>
            <a:cxnLst/>
            <a:rect l="l" t="t" r="r" b="b"/>
            <a:pathLst>
              <a:path w="3600996" h="3785541">
                <a:moveTo>
                  <a:pt x="3600996" y="3785541"/>
                </a:moveTo>
                <a:lnTo>
                  <a:pt x="0" y="3785541"/>
                </a:lnTo>
                <a:lnTo>
                  <a:pt x="0" y="0"/>
                </a:lnTo>
                <a:lnTo>
                  <a:pt x="3600996" y="0"/>
                </a:lnTo>
                <a:lnTo>
                  <a:pt x="3600996" y="3785541"/>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8296372" y="2617082"/>
            <a:ext cx="8859636" cy="4961396"/>
          </a:xfrm>
          <a:custGeom>
            <a:avLst/>
            <a:gdLst/>
            <a:ahLst/>
            <a:cxnLst/>
            <a:rect l="l" t="t" r="r" b="b"/>
            <a:pathLst>
              <a:path w="8859636" h="4961396">
                <a:moveTo>
                  <a:pt x="0" y="0"/>
                </a:moveTo>
                <a:lnTo>
                  <a:pt x="8859636" y="0"/>
                </a:lnTo>
                <a:lnTo>
                  <a:pt x="8859636" y="4961396"/>
                </a:lnTo>
                <a:lnTo>
                  <a:pt x="0" y="4961396"/>
                </a:lnTo>
                <a:lnTo>
                  <a:pt x="0" y="0"/>
                </a:lnTo>
                <a:close/>
              </a:path>
            </a:pathLst>
          </a:custGeom>
          <a:blipFill>
            <a:blip r:embed="rId6"/>
            <a:stretch>
              <a:fillRect/>
            </a:stretch>
          </a:blipFill>
        </p:spPr>
      </p:sp>
      <p:sp>
        <p:nvSpPr>
          <p:cNvPr id="6" name="TextBox 6"/>
          <p:cNvSpPr txBox="1"/>
          <p:nvPr/>
        </p:nvSpPr>
        <p:spPr>
          <a:xfrm>
            <a:off x="1028700" y="2885122"/>
            <a:ext cx="7267672" cy="4291967"/>
          </a:xfrm>
          <a:prstGeom prst="rect">
            <a:avLst/>
          </a:prstGeom>
        </p:spPr>
        <p:txBody>
          <a:bodyPr lIns="0" tIns="0" rIns="0" bIns="0" rtlCol="0" anchor="t">
            <a:spAutoFit/>
          </a:bodyPr>
          <a:lstStyle/>
          <a:p>
            <a:pPr marL="0" lvl="0" indent="0" algn="l">
              <a:lnSpc>
                <a:spcPts val="6899"/>
              </a:lnSpc>
              <a:spcBef>
                <a:spcPct val="0"/>
              </a:spcBef>
            </a:pPr>
            <a:r>
              <a:rPr lang="en-US" sz="4599">
                <a:solidFill>
                  <a:srgbClr val="000000"/>
                </a:solidFill>
                <a:latin typeface="Quicksand Bold"/>
                <a:ea typeface="Quicksand Bold"/>
                <a:cs typeface="Quicksand Bold"/>
                <a:sym typeface="Quicksand Bold"/>
              </a:rPr>
              <a:t>Based on the dish shown in the picture, identify the dish and the festival during which it is traditionally prepared.</a:t>
            </a:r>
          </a:p>
        </p:txBody>
      </p:sp>
      <p:sp>
        <p:nvSpPr>
          <p:cNvPr id="7" name="TextBox 7"/>
          <p:cNvSpPr txBox="1"/>
          <p:nvPr/>
        </p:nvSpPr>
        <p:spPr>
          <a:xfrm>
            <a:off x="1028700" y="676275"/>
            <a:ext cx="6911260" cy="2181225"/>
          </a:xfrm>
          <a:prstGeom prst="rect">
            <a:avLst/>
          </a:prstGeom>
        </p:spPr>
        <p:txBody>
          <a:bodyPr lIns="0" tIns="0" rIns="0" bIns="0" rtlCol="0" anchor="t">
            <a:spAutoFit/>
          </a:bodyPr>
          <a:lstStyle/>
          <a:p>
            <a:pPr marL="0" lvl="0" indent="0" algn="l">
              <a:lnSpc>
                <a:spcPts val="14400"/>
              </a:lnSpc>
              <a:spcBef>
                <a:spcPct val="0"/>
              </a:spcBef>
            </a:pPr>
            <a:r>
              <a:rPr lang="en-US" sz="12000">
                <a:solidFill>
                  <a:srgbClr val="403F3F"/>
                </a:solidFill>
                <a:latin typeface="Agrandir Narrow Heavy"/>
                <a:ea typeface="Agrandir Narrow Heavy"/>
                <a:cs typeface="Agrandir Narrow Heavy"/>
                <a:sym typeface="Agrandir Narrow Heavy"/>
              </a:rPr>
              <a:t>Q13</a:t>
            </a: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grpSp>
        <p:nvGrpSpPr>
          <p:cNvPr id="2" name="Group 2"/>
          <p:cNvGrpSpPr/>
          <p:nvPr/>
        </p:nvGrpSpPr>
        <p:grpSpPr>
          <a:xfrm>
            <a:off x="-603241" y="-7594300"/>
            <a:ext cx="19494482" cy="8903035"/>
            <a:chOff x="0" y="0"/>
            <a:chExt cx="5134349" cy="2344832"/>
          </a:xfrm>
        </p:grpSpPr>
        <p:sp>
          <p:nvSpPr>
            <p:cNvPr id="3" name="Freeform 3"/>
            <p:cNvSpPr/>
            <p:nvPr/>
          </p:nvSpPr>
          <p:spPr>
            <a:xfrm>
              <a:off x="0" y="0"/>
              <a:ext cx="5134349" cy="2344832"/>
            </a:xfrm>
            <a:custGeom>
              <a:avLst/>
              <a:gdLst/>
              <a:ahLst/>
              <a:cxnLst/>
              <a:rect l="l" t="t" r="r" b="b"/>
              <a:pathLst>
                <a:path w="5134349" h="2344832">
                  <a:moveTo>
                    <a:pt x="0" y="0"/>
                  </a:moveTo>
                  <a:lnTo>
                    <a:pt x="5134349" y="0"/>
                  </a:lnTo>
                  <a:lnTo>
                    <a:pt x="5134349" y="2344832"/>
                  </a:lnTo>
                  <a:lnTo>
                    <a:pt x="0" y="2344832"/>
                  </a:lnTo>
                  <a:close/>
                </a:path>
              </a:pathLst>
            </a:custGeom>
            <a:solidFill>
              <a:srgbClr val="403F3F"/>
            </a:solidFill>
          </p:spPr>
        </p:sp>
        <p:sp>
          <p:nvSpPr>
            <p:cNvPr id="4" name="TextBox 4"/>
            <p:cNvSpPr txBox="1"/>
            <p:nvPr/>
          </p:nvSpPr>
          <p:spPr>
            <a:xfrm>
              <a:off x="0" y="-38100"/>
              <a:ext cx="5134349" cy="238293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14776441" y="-30099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0472671" y="-1422109"/>
            <a:ext cx="3446107" cy="3454744"/>
          </a:xfrm>
          <a:custGeom>
            <a:avLst/>
            <a:gdLst/>
            <a:ahLst/>
            <a:cxnLst/>
            <a:rect l="l" t="t" r="r" b="b"/>
            <a:pathLst>
              <a:path w="3446107" h="3454744">
                <a:moveTo>
                  <a:pt x="0" y="0"/>
                </a:moveTo>
                <a:lnTo>
                  <a:pt x="3446107" y="0"/>
                </a:lnTo>
                <a:lnTo>
                  <a:pt x="3446107" y="3454744"/>
                </a:lnTo>
                <a:lnTo>
                  <a:pt x="0" y="34547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TextBox 7"/>
          <p:cNvSpPr txBox="1"/>
          <p:nvPr/>
        </p:nvSpPr>
        <p:spPr>
          <a:xfrm>
            <a:off x="1028700" y="4662592"/>
            <a:ext cx="15697836" cy="14573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403F3F"/>
                </a:solidFill>
                <a:latin typeface="Agrandir Narrow Heavy"/>
                <a:ea typeface="Agrandir Narrow Heavy"/>
                <a:cs typeface="Agrandir Narrow Heavy"/>
                <a:sym typeface="Agrandir Narrow Heavy"/>
              </a:rPr>
              <a:t>Festive Quest </a:t>
            </a:r>
          </a:p>
        </p:txBody>
      </p:sp>
      <p:sp>
        <p:nvSpPr>
          <p:cNvPr id="8" name="Freeform 8"/>
          <p:cNvSpPr/>
          <p:nvPr/>
        </p:nvSpPr>
        <p:spPr>
          <a:xfrm>
            <a:off x="-1252707" y="8776970"/>
            <a:ext cx="3446107" cy="3454744"/>
          </a:xfrm>
          <a:custGeom>
            <a:avLst/>
            <a:gdLst/>
            <a:ahLst/>
            <a:cxnLst/>
            <a:rect l="l" t="t" r="r" b="b"/>
            <a:pathLst>
              <a:path w="3446107" h="3454744">
                <a:moveTo>
                  <a:pt x="0" y="0"/>
                </a:moveTo>
                <a:lnTo>
                  <a:pt x="3446107" y="0"/>
                </a:lnTo>
                <a:lnTo>
                  <a:pt x="3446107" y="3454744"/>
                </a:lnTo>
                <a:lnTo>
                  <a:pt x="0" y="345474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TextBox 9"/>
          <p:cNvSpPr txBox="1"/>
          <p:nvPr/>
        </p:nvSpPr>
        <p:spPr>
          <a:xfrm>
            <a:off x="1136004" y="2538517"/>
            <a:ext cx="15697836" cy="1609725"/>
          </a:xfrm>
          <a:prstGeom prst="rect">
            <a:avLst/>
          </a:prstGeom>
        </p:spPr>
        <p:txBody>
          <a:bodyPr lIns="0" tIns="0" rIns="0" bIns="0" rtlCol="0" anchor="t">
            <a:spAutoFit/>
          </a:bodyPr>
          <a:lstStyle/>
          <a:p>
            <a:pPr marL="0" lvl="0" indent="0" algn="l">
              <a:lnSpc>
                <a:spcPts val="10799"/>
              </a:lnSpc>
              <a:spcBef>
                <a:spcPct val="0"/>
              </a:spcBef>
            </a:pPr>
            <a:r>
              <a:rPr lang="en-US" sz="8999">
                <a:solidFill>
                  <a:srgbClr val="403F3F"/>
                </a:solidFill>
                <a:latin typeface="Agrandir Narrow Heavy"/>
                <a:ea typeface="Agrandir Narrow Heavy"/>
                <a:cs typeface="Agrandir Narrow Heavy"/>
                <a:sym typeface="Agrandir Narrow Heavy"/>
              </a:rPr>
              <a:t>PART 1</a:t>
            </a: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867469" y="6482650"/>
            <a:ext cx="3411217" cy="3411217"/>
          </a:xfrm>
          <a:custGeom>
            <a:avLst/>
            <a:gdLst/>
            <a:ahLst/>
            <a:cxnLst/>
            <a:rect l="l" t="t" r="r" b="b"/>
            <a:pathLst>
              <a:path w="3411217" h="3411217">
                <a:moveTo>
                  <a:pt x="0" y="0"/>
                </a:moveTo>
                <a:lnTo>
                  <a:pt x="3411217" y="0"/>
                </a:lnTo>
                <a:lnTo>
                  <a:pt x="3411217" y="3411217"/>
                </a:lnTo>
                <a:lnTo>
                  <a:pt x="0" y="34112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72719" y="6182539"/>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40438" y="885825"/>
            <a:ext cx="6911260" cy="904875"/>
          </a:xfrm>
          <a:prstGeom prst="rect">
            <a:avLst/>
          </a:prstGeom>
        </p:spPr>
        <p:txBody>
          <a:bodyPr lIns="0" tIns="0" rIns="0" bIns="0" rtlCol="0" anchor="t">
            <a:spAutoFit/>
          </a:bodyPr>
          <a:lstStyle/>
          <a:p>
            <a:pPr marL="0" lvl="0" indent="0" algn="l">
              <a:lnSpc>
                <a:spcPts val="6001"/>
              </a:lnSpc>
              <a:spcBef>
                <a:spcPct val="0"/>
              </a:spcBef>
            </a:pPr>
            <a:r>
              <a:rPr lang="en-US" sz="5001">
                <a:solidFill>
                  <a:srgbClr val="403F3F"/>
                </a:solidFill>
                <a:latin typeface="Agrandir Narrow Heavy"/>
                <a:ea typeface="Agrandir Narrow Heavy"/>
                <a:cs typeface="Agrandir Narrow Heavy"/>
                <a:sym typeface="Agrandir Narrow Heavy"/>
              </a:rPr>
              <a:t>ANSWER</a:t>
            </a:r>
          </a:p>
        </p:txBody>
      </p:sp>
      <p:sp>
        <p:nvSpPr>
          <p:cNvPr id="5" name="Freeform 5"/>
          <p:cNvSpPr/>
          <p:nvPr/>
        </p:nvSpPr>
        <p:spPr>
          <a:xfrm>
            <a:off x="2626373" y="-3004856"/>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7438392" y="-1344234"/>
            <a:ext cx="3411217" cy="3411217"/>
          </a:xfrm>
          <a:custGeom>
            <a:avLst/>
            <a:gdLst/>
            <a:ahLst/>
            <a:cxnLst/>
            <a:rect l="l" t="t" r="r" b="b"/>
            <a:pathLst>
              <a:path w="3411217" h="3411217">
                <a:moveTo>
                  <a:pt x="0" y="0"/>
                </a:moveTo>
                <a:lnTo>
                  <a:pt x="3411216" y="0"/>
                </a:lnTo>
                <a:lnTo>
                  <a:pt x="3411216" y="3411216"/>
                </a:lnTo>
                <a:lnTo>
                  <a:pt x="0" y="34112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3967445" y="7239866"/>
            <a:ext cx="4367727" cy="2654001"/>
          </a:xfrm>
          <a:custGeom>
            <a:avLst/>
            <a:gdLst/>
            <a:ahLst/>
            <a:cxnLst/>
            <a:rect l="l" t="t" r="r" b="b"/>
            <a:pathLst>
              <a:path w="4367727" h="2654001">
                <a:moveTo>
                  <a:pt x="0" y="0"/>
                </a:moveTo>
                <a:lnTo>
                  <a:pt x="4367727" y="0"/>
                </a:lnTo>
                <a:lnTo>
                  <a:pt x="4367727" y="2654001"/>
                </a:lnTo>
                <a:lnTo>
                  <a:pt x="0" y="2654001"/>
                </a:lnTo>
                <a:lnTo>
                  <a:pt x="0" y="0"/>
                </a:lnTo>
                <a:close/>
              </a:path>
            </a:pathLst>
          </a:custGeom>
          <a:blipFill>
            <a:blip r:embed="rId6"/>
            <a:stretch>
              <a:fillRect/>
            </a:stretch>
          </a:blipFill>
        </p:spPr>
      </p:sp>
      <p:sp>
        <p:nvSpPr>
          <p:cNvPr id="8" name="TextBox 8"/>
          <p:cNvSpPr txBox="1"/>
          <p:nvPr/>
        </p:nvSpPr>
        <p:spPr>
          <a:xfrm>
            <a:off x="1028700" y="1790757"/>
            <a:ext cx="16230600" cy="1028702"/>
          </a:xfrm>
          <a:prstGeom prst="rect">
            <a:avLst/>
          </a:prstGeom>
        </p:spPr>
        <p:txBody>
          <a:bodyPr lIns="0" tIns="0" rIns="0" bIns="0" rtlCol="0" anchor="t">
            <a:spAutoFit/>
          </a:bodyPr>
          <a:lstStyle/>
          <a:p>
            <a:pPr marL="0" lvl="0" indent="0" algn="l">
              <a:lnSpc>
                <a:spcPts val="7499"/>
              </a:lnSpc>
              <a:spcBef>
                <a:spcPct val="0"/>
              </a:spcBef>
            </a:pPr>
            <a:r>
              <a:rPr lang="en-US" sz="4999">
                <a:solidFill>
                  <a:srgbClr val="403F3F"/>
                </a:solidFill>
                <a:latin typeface="Agrandir Bold"/>
                <a:ea typeface="Agrandir Bold"/>
                <a:cs typeface="Agrandir Bold"/>
                <a:sym typeface="Agrandir Bold"/>
              </a:rPr>
              <a:t>Chilmi Da Adde  and Ashtami(Krishna Janmashtami)</a:t>
            </a:r>
          </a:p>
        </p:txBody>
      </p:sp>
      <p:sp>
        <p:nvSpPr>
          <p:cNvPr id="9" name="TextBox 9"/>
          <p:cNvSpPr txBox="1"/>
          <p:nvPr/>
        </p:nvSpPr>
        <p:spPr>
          <a:xfrm>
            <a:off x="1040438" y="2734808"/>
            <a:ext cx="13829178" cy="4606788"/>
          </a:xfrm>
          <a:prstGeom prst="rect">
            <a:avLst/>
          </a:prstGeom>
        </p:spPr>
        <p:txBody>
          <a:bodyPr lIns="0" tIns="0" rIns="0" bIns="0" rtlCol="0" anchor="t">
            <a:spAutoFit/>
          </a:bodyPr>
          <a:lstStyle/>
          <a:p>
            <a:pPr algn="l">
              <a:lnSpc>
                <a:spcPts val="4542"/>
              </a:lnSpc>
            </a:pPr>
            <a:endParaRPr/>
          </a:p>
          <a:p>
            <a:pPr algn="l">
              <a:lnSpc>
                <a:spcPts val="4542"/>
              </a:lnSpc>
            </a:pPr>
            <a:r>
              <a:rPr lang="en-US" sz="3494">
                <a:solidFill>
                  <a:srgbClr val="000000"/>
                </a:solidFill>
                <a:latin typeface="Quicksand Medium"/>
                <a:ea typeface="Quicksand Medium"/>
                <a:cs typeface="Quicksand Medium"/>
                <a:sym typeface="Quicksand Medium"/>
              </a:rPr>
              <a:t>“Chilmi Da Adde” is a traditional rice cake made with rice, coconut, and jaggery, steamed in leaves. Prepared during Krishna Janmashtami (Ashtami) in Tulunadu, it is enjoyed as a festive treat. Its cultural significance lies in its role as a symbolic offering to Lord Krishna, reflecting Tulunadu's rich culinary heritage and devotion during the festival.</a:t>
            </a:r>
          </a:p>
          <a:p>
            <a:pPr marL="0" lvl="0" indent="0" algn="l">
              <a:lnSpc>
                <a:spcPts val="4542"/>
              </a:lnSpc>
            </a:pPr>
            <a:endParaRPr lang="en-US" sz="3494">
              <a:solidFill>
                <a:srgbClr val="000000"/>
              </a:solidFill>
              <a:latin typeface="Quicksand Medium"/>
              <a:ea typeface="Quicksand Medium"/>
              <a:cs typeface="Quicksand Medium"/>
              <a:sym typeface="Quicksand Medium"/>
            </a:endParaRPr>
          </a:p>
        </p:txBody>
      </p:sp>
      <p:sp>
        <p:nvSpPr>
          <p:cNvPr id="10" name="Freeform 10"/>
          <p:cNvSpPr/>
          <p:nvPr/>
        </p:nvSpPr>
        <p:spPr>
          <a:xfrm>
            <a:off x="9703682" y="7239866"/>
            <a:ext cx="1924151" cy="2654001"/>
          </a:xfrm>
          <a:custGeom>
            <a:avLst/>
            <a:gdLst/>
            <a:ahLst/>
            <a:cxnLst/>
            <a:rect l="l" t="t" r="r" b="b"/>
            <a:pathLst>
              <a:path w="1924151" h="2654001">
                <a:moveTo>
                  <a:pt x="0" y="0"/>
                </a:moveTo>
                <a:lnTo>
                  <a:pt x="1924151" y="0"/>
                </a:lnTo>
                <a:lnTo>
                  <a:pt x="1924151" y="2654001"/>
                </a:lnTo>
                <a:lnTo>
                  <a:pt x="0" y="2654001"/>
                </a:lnTo>
                <a:lnTo>
                  <a:pt x="0" y="0"/>
                </a:lnTo>
                <a:close/>
              </a:path>
            </a:pathLst>
          </a:custGeom>
          <a:blipFill>
            <a:blip r:embed="rId7"/>
            <a:stretch>
              <a:fillRect/>
            </a:stretch>
          </a:blipFill>
        </p:spPr>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040195" y="8083241"/>
            <a:ext cx="5082479" cy="5342947"/>
          </a:xfrm>
          <a:custGeom>
            <a:avLst/>
            <a:gdLst/>
            <a:ahLst/>
            <a:cxnLst/>
            <a:rect l="l" t="t" r="r" b="b"/>
            <a:pathLst>
              <a:path w="5082479" h="5342947">
                <a:moveTo>
                  <a:pt x="5082479" y="5342947"/>
                </a:moveTo>
                <a:lnTo>
                  <a:pt x="0" y="5342947"/>
                </a:lnTo>
                <a:lnTo>
                  <a:pt x="0" y="0"/>
                </a:lnTo>
                <a:lnTo>
                  <a:pt x="5082479" y="0"/>
                </a:lnTo>
                <a:lnTo>
                  <a:pt x="5082479" y="5342947"/>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14526117" y="-5545811"/>
            <a:ext cx="7523766" cy="7909347"/>
          </a:xfrm>
          <a:custGeom>
            <a:avLst/>
            <a:gdLst/>
            <a:ahLst/>
            <a:cxnLst/>
            <a:rect l="l" t="t" r="r" b="b"/>
            <a:pathLst>
              <a:path w="7523766" h="7909347">
                <a:moveTo>
                  <a:pt x="7523766" y="7909347"/>
                </a:moveTo>
                <a:lnTo>
                  <a:pt x="0" y="7909347"/>
                </a:lnTo>
                <a:lnTo>
                  <a:pt x="0" y="0"/>
                </a:lnTo>
                <a:lnTo>
                  <a:pt x="7523766" y="0"/>
                </a:lnTo>
                <a:lnTo>
                  <a:pt x="7523766" y="7909347"/>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flipH="1" flipV="1">
            <a:off x="9755204" y="-1842441"/>
            <a:ext cx="3600996" cy="3785541"/>
          </a:xfrm>
          <a:custGeom>
            <a:avLst/>
            <a:gdLst/>
            <a:ahLst/>
            <a:cxnLst/>
            <a:rect l="l" t="t" r="r" b="b"/>
            <a:pathLst>
              <a:path w="3600996" h="3785541">
                <a:moveTo>
                  <a:pt x="3600996" y="3785541"/>
                </a:moveTo>
                <a:lnTo>
                  <a:pt x="0" y="3785541"/>
                </a:lnTo>
                <a:lnTo>
                  <a:pt x="0" y="0"/>
                </a:lnTo>
                <a:lnTo>
                  <a:pt x="3600996" y="0"/>
                </a:lnTo>
                <a:lnTo>
                  <a:pt x="3600996" y="3785541"/>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7419931" y="1545557"/>
            <a:ext cx="9839369" cy="5757224"/>
          </a:xfrm>
          <a:custGeom>
            <a:avLst/>
            <a:gdLst/>
            <a:ahLst/>
            <a:cxnLst/>
            <a:rect l="l" t="t" r="r" b="b"/>
            <a:pathLst>
              <a:path w="9839369" h="5757224">
                <a:moveTo>
                  <a:pt x="0" y="0"/>
                </a:moveTo>
                <a:lnTo>
                  <a:pt x="9839369" y="0"/>
                </a:lnTo>
                <a:lnTo>
                  <a:pt x="9839369" y="5757224"/>
                </a:lnTo>
                <a:lnTo>
                  <a:pt x="0" y="5757224"/>
                </a:lnTo>
                <a:lnTo>
                  <a:pt x="0" y="0"/>
                </a:lnTo>
                <a:close/>
              </a:path>
            </a:pathLst>
          </a:custGeom>
          <a:blipFill>
            <a:blip r:embed="rId6"/>
            <a:stretch>
              <a:fillRect t="-7454" b="-6482"/>
            </a:stretch>
          </a:blipFill>
        </p:spPr>
      </p:sp>
      <p:sp>
        <p:nvSpPr>
          <p:cNvPr id="6" name="TextBox 6"/>
          <p:cNvSpPr txBox="1"/>
          <p:nvPr/>
        </p:nvSpPr>
        <p:spPr>
          <a:xfrm>
            <a:off x="1028700" y="3818799"/>
            <a:ext cx="7267672" cy="1691642"/>
          </a:xfrm>
          <a:prstGeom prst="rect">
            <a:avLst/>
          </a:prstGeom>
        </p:spPr>
        <p:txBody>
          <a:bodyPr lIns="0" tIns="0" rIns="0" bIns="0" rtlCol="0" anchor="t">
            <a:spAutoFit/>
          </a:bodyPr>
          <a:lstStyle/>
          <a:p>
            <a:pPr marL="0" lvl="0" indent="0" algn="l">
              <a:lnSpc>
                <a:spcPts val="6899"/>
              </a:lnSpc>
              <a:spcBef>
                <a:spcPct val="0"/>
              </a:spcBef>
            </a:pPr>
            <a:r>
              <a:rPr lang="en-US" sz="4599">
                <a:solidFill>
                  <a:srgbClr val="000000"/>
                </a:solidFill>
                <a:latin typeface="Quicksand Bold"/>
                <a:ea typeface="Quicksand Bold"/>
                <a:cs typeface="Quicksand Bold"/>
                <a:sym typeface="Quicksand Bold"/>
              </a:rPr>
              <a:t>Based on the image, Identify the festival</a:t>
            </a:r>
          </a:p>
        </p:txBody>
      </p:sp>
      <p:sp>
        <p:nvSpPr>
          <p:cNvPr id="7" name="TextBox 7"/>
          <p:cNvSpPr txBox="1"/>
          <p:nvPr/>
        </p:nvSpPr>
        <p:spPr>
          <a:xfrm>
            <a:off x="1028700" y="676275"/>
            <a:ext cx="6911260" cy="2181225"/>
          </a:xfrm>
          <a:prstGeom prst="rect">
            <a:avLst/>
          </a:prstGeom>
        </p:spPr>
        <p:txBody>
          <a:bodyPr lIns="0" tIns="0" rIns="0" bIns="0" rtlCol="0" anchor="t">
            <a:spAutoFit/>
          </a:bodyPr>
          <a:lstStyle/>
          <a:p>
            <a:pPr marL="0" lvl="0" indent="0" algn="l">
              <a:lnSpc>
                <a:spcPts val="14400"/>
              </a:lnSpc>
              <a:spcBef>
                <a:spcPct val="0"/>
              </a:spcBef>
            </a:pPr>
            <a:r>
              <a:rPr lang="en-US" sz="12000">
                <a:solidFill>
                  <a:srgbClr val="403F3F"/>
                </a:solidFill>
                <a:latin typeface="Agrandir Narrow Heavy"/>
                <a:ea typeface="Agrandir Narrow Heavy"/>
                <a:cs typeface="Agrandir Narrow Heavy"/>
                <a:sym typeface="Agrandir Narrow Heavy"/>
              </a:rPr>
              <a:t>Q14</a:t>
            </a: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867469" y="6482650"/>
            <a:ext cx="3411217" cy="3411217"/>
          </a:xfrm>
          <a:custGeom>
            <a:avLst/>
            <a:gdLst/>
            <a:ahLst/>
            <a:cxnLst/>
            <a:rect l="l" t="t" r="r" b="b"/>
            <a:pathLst>
              <a:path w="3411217" h="3411217">
                <a:moveTo>
                  <a:pt x="0" y="0"/>
                </a:moveTo>
                <a:lnTo>
                  <a:pt x="3411217" y="0"/>
                </a:lnTo>
                <a:lnTo>
                  <a:pt x="3411217" y="3411217"/>
                </a:lnTo>
                <a:lnTo>
                  <a:pt x="0" y="34112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72719" y="6182539"/>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40438" y="885825"/>
            <a:ext cx="6911260" cy="904875"/>
          </a:xfrm>
          <a:prstGeom prst="rect">
            <a:avLst/>
          </a:prstGeom>
        </p:spPr>
        <p:txBody>
          <a:bodyPr lIns="0" tIns="0" rIns="0" bIns="0" rtlCol="0" anchor="t">
            <a:spAutoFit/>
          </a:bodyPr>
          <a:lstStyle/>
          <a:p>
            <a:pPr marL="0" lvl="0" indent="0" algn="l">
              <a:lnSpc>
                <a:spcPts val="6001"/>
              </a:lnSpc>
              <a:spcBef>
                <a:spcPct val="0"/>
              </a:spcBef>
            </a:pPr>
            <a:r>
              <a:rPr lang="en-US" sz="5001">
                <a:solidFill>
                  <a:srgbClr val="403F3F"/>
                </a:solidFill>
                <a:latin typeface="Agrandir Narrow Heavy"/>
                <a:ea typeface="Agrandir Narrow Heavy"/>
                <a:cs typeface="Agrandir Narrow Heavy"/>
                <a:sym typeface="Agrandir Narrow Heavy"/>
              </a:rPr>
              <a:t>ANSWER</a:t>
            </a:r>
          </a:p>
        </p:txBody>
      </p:sp>
      <p:sp>
        <p:nvSpPr>
          <p:cNvPr id="5" name="Freeform 5"/>
          <p:cNvSpPr/>
          <p:nvPr/>
        </p:nvSpPr>
        <p:spPr>
          <a:xfrm>
            <a:off x="2626373" y="-3004856"/>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7438392" y="-1344234"/>
            <a:ext cx="3411217" cy="3411217"/>
          </a:xfrm>
          <a:custGeom>
            <a:avLst/>
            <a:gdLst/>
            <a:ahLst/>
            <a:cxnLst/>
            <a:rect l="l" t="t" r="r" b="b"/>
            <a:pathLst>
              <a:path w="3411217" h="3411217">
                <a:moveTo>
                  <a:pt x="0" y="0"/>
                </a:moveTo>
                <a:lnTo>
                  <a:pt x="3411216" y="0"/>
                </a:lnTo>
                <a:lnTo>
                  <a:pt x="3411216" y="3411216"/>
                </a:lnTo>
                <a:lnTo>
                  <a:pt x="0" y="34112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2797502" y="6210728"/>
            <a:ext cx="6046298" cy="3385927"/>
          </a:xfrm>
          <a:custGeom>
            <a:avLst/>
            <a:gdLst/>
            <a:ahLst/>
            <a:cxnLst/>
            <a:rect l="l" t="t" r="r" b="b"/>
            <a:pathLst>
              <a:path w="6046298" h="3385927">
                <a:moveTo>
                  <a:pt x="0" y="0"/>
                </a:moveTo>
                <a:lnTo>
                  <a:pt x="6046297" y="0"/>
                </a:lnTo>
                <a:lnTo>
                  <a:pt x="6046297" y="3385927"/>
                </a:lnTo>
                <a:lnTo>
                  <a:pt x="0" y="3385927"/>
                </a:lnTo>
                <a:lnTo>
                  <a:pt x="0" y="0"/>
                </a:lnTo>
                <a:close/>
              </a:path>
            </a:pathLst>
          </a:custGeom>
          <a:blipFill>
            <a:blip r:embed="rId6"/>
            <a:stretch>
              <a:fillRect/>
            </a:stretch>
          </a:blipFill>
        </p:spPr>
      </p:sp>
      <p:sp>
        <p:nvSpPr>
          <p:cNvPr id="8" name="Freeform 8"/>
          <p:cNvSpPr/>
          <p:nvPr/>
        </p:nvSpPr>
        <p:spPr>
          <a:xfrm>
            <a:off x="10101099" y="6210728"/>
            <a:ext cx="3550722" cy="3385927"/>
          </a:xfrm>
          <a:custGeom>
            <a:avLst/>
            <a:gdLst/>
            <a:ahLst/>
            <a:cxnLst/>
            <a:rect l="l" t="t" r="r" b="b"/>
            <a:pathLst>
              <a:path w="3550722" h="3385927">
                <a:moveTo>
                  <a:pt x="0" y="0"/>
                </a:moveTo>
                <a:lnTo>
                  <a:pt x="3550722" y="0"/>
                </a:lnTo>
                <a:lnTo>
                  <a:pt x="3550722" y="3385927"/>
                </a:lnTo>
                <a:lnTo>
                  <a:pt x="0" y="3385927"/>
                </a:lnTo>
                <a:lnTo>
                  <a:pt x="0" y="0"/>
                </a:lnTo>
                <a:close/>
              </a:path>
            </a:pathLst>
          </a:custGeom>
          <a:blipFill>
            <a:blip r:embed="rId7"/>
            <a:stretch>
              <a:fillRect t="-4867"/>
            </a:stretch>
          </a:blipFill>
        </p:spPr>
      </p:sp>
      <p:sp>
        <p:nvSpPr>
          <p:cNvPr id="9" name="TextBox 9"/>
          <p:cNvSpPr txBox="1"/>
          <p:nvPr/>
        </p:nvSpPr>
        <p:spPr>
          <a:xfrm>
            <a:off x="1028700" y="1790757"/>
            <a:ext cx="16230600" cy="1028702"/>
          </a:xfrm>
          <a:prstGeom prst="rect">
            <a:avLst/>
          </a:prstGeom>
        </p:spPr>
        <p:txBody>
          <a:bodyPr lIns="0" tIns="0" rIns="0" bIns="0" rtlCol="0" anchor="t">
            <a:spAutoFit/>
          </a:bodyPr>
          <a:lstStyle/>
          <a:p>
            <a:pPr marL="0" lvl="0" indent="0" algn="l">
              <a:lnSpc>
                <a:spcPts val="7499"/>
              </a:lnSpc>
              <a:spcBef>
                <a:spcPct val="0"/>
              </a:spcBef>
            </a:pPr>
            <a:r>
              <a:rPr lang="en-US" sz="4999">
                <a:solidFill>
                  <a:srgbClr val="403F3F"/>
                </a:solidFill>
                <a:latin typeface="Agrandir Bold"/>
                <a:ea typeface="Agrandir Bold"/>
                <a:cs typeface="Agrandir Bold"/>
                <a:sym typeface="Agrandir Bold"/>
              </a:rPr>
              <a:t>Lohri</a:t>
            </a:r>
          </a:p>
        </p:txBody>
      </p:sp>
      <p:sp>
        <p:nvSpPr>
          <p:cNvPr id="10" name="TextBox 10"/>
          <p:cNvSpPr txBox="1"/>
          <p:nvPr/>
        </p:nvSpPr>
        <p:spPr>
          <a:xfrm>
            <a:off x="1028700" y="2967497"/>
            <a:ext cx="13829178" cy="2300257"/>
          </a:xfrm>
          <a:prstGeom prst="rect">
            <a:avLst/>
          </a:prstGeom>
        </p:spPr>
        <p:txBody>
          <a:bodyPr lIns="0" tIns="0" rIns="0" bIns="0" rtlCol="0" anchor="t">
            <a:spAutoFit/>
          </a:bodyPr>
          <a:lstStyle/>
          <a:p>
            <a:pPr marL="0" lvl="0" indent="0" algn="l">
              <a:lnSpc>
                <a:spcPts val="4542"/>
              </a:lnSpc>
            </a:pPr>
            <a:r>
              <a:rPr lang="en-US" sz="3494">
                <a:solidFill>
                  <a:srgbClr val="000000"/>
                </a:solidFill>
                <a:latin typeface="Quicksand Medium"/>
                <a:ea typeface="Quicksand Medium"/>
                <a:cs typeface="Quicksand Medium"/>
                <a:sym typeface="Quicksand Medium"/>
              </a:rPr>
              <a:t>Lohri is a Punjabi festival celebrated on January 13, marking the end of winter and the harvest of sugarcane. It features a bonfire, traditional dances, and festive foods like makki di roti and sarson da saag.</a:t>
            </a:r>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grpSp>
        <p:nvGrpSpPr>
          <p:cNvPr id="2" name="Group 2"/>
          <p:cNvGrpSpPr/>
          <p:nvPr/>
        </p:nvGrpSpPr>
        <p:grpSpPr>
          <a:xfrm>
            <a:off x="-603241" y="-7594300"/>
            <a:ext cx="19494482" cy="8903035"/>
            <a:chOff x="0" y="0"/>
            <a:chExt cx="5134349" cy="2344832"/>
          </a:xfrm>
        </p:grpSpPr>
        <p:sp>
          <p:nvSpPr>
            <p:cNvPr id="3" name="Freeform 3"/>
            <p:cNvSpPr/>
            <p:nvPr/>
          </p:nvSpPr>
          <p:spPr>
            <a:xfrm>
              <a:off x="0" y="0"/>
              <a:ext cx="5134349" cy="2344832"/>
            </a:xfrm>
            <a:custGeom>
              <a:avLst/>
              <a:gdLst/>
              <a:ahLst/>
              <a:cxnLst/>
              <a:rect l="l" t="t" r="r" b="b"/>
              <a:pathLst>
                <a:path w="5134349" h="2344832">
                  <a:moveTo>
                    <a:pt x="0" y="0"/>
                  </a:moveTo>
                  <a:lnTo>
                    <a:pt x="5134349" y="0"/>
                  </a:lnTo>
                  <a:lnTo>
                    <a:pt x="5134349" y="2344832"/>
                  </a:lnTo>
                  <a:lnTo>
                    <a:pt x="0" y="2344832"/>
                  </a:lnTo>
                  <a:close/>
                </a:path>
              </a:pathLst>
            </a:custGeom>
            <a:solidFill>
              <a:srgbClr val="403F3F"/>
            </a:solidFill>
          </p:spPr>
        </p:sp>
        <p:sp>
          <p:nvSpPr>
            <p:cNvPr id="4" name="TextBox 4"/>
            <p:cNvSpPr txBox="1"/>
            <p:nvPr/>
          </p:nvSpPr>
          <p:spPr>
            <a:xfrm>
              <a:off x="0" y="-38100"/>
              <a:ext cx="5134349" cy="238293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5400000">
            <a:off x="14776441" y="-30099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10472671" y="-1422109"/>
            <a:ext cx="3446107" cy="3454744"/>
          </a:xfrm>
          <a:custGeom>
            <a:avLst/>
            <a:gdLst/>
            <a:ahLst/>
            <a:cxnLst/>
            <a:rect l="l" t="t" r="r" b="b"/>
            <a:pathLst>
              <a:path w="3446107" h="3454744">
                <a:moveTo>
                  <a:pt x="0" y="0"/>
                </a:moveTo>
                <a:lnTo>
                  <a:pt x="3446107" y="0"/>
                </a:lnTo>
                <a:lnTo>
                  <a:pt x="3446107" y="3454744"/>
                </a:lnTo>
                <a:lnTo>
                  <a:pt x="0" y="345474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TextBox 7"/>
          <p:cNvSpPr txBox="1"/>
          <p:nvPr/>
        </p:nvSpPr>
        <p:spPr>
          <a:xfrm>
            <a:off x="878645" y="3440218"/>
            <a:ext cx="15697836" cy="14573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403F3F"/>
                </a:solidFill>
                <a:latin typeface="Agrandir Narrow Heavy"/>
                <a:ea typeface="Agrandir Narrow Heavy"/>
                <a:cs typeface="Agrandir Narrow Heavy"/>
                <a:sym typeface="Agrandir Narrow Heavy"/>
              </a:rPr>
              <a:t>Celebration Chronicles</a:t>
            </a:r>
          </a:p>
        </p:txBody>
      </p:sp>
      <p:sp>
        <p:nvSpPr>
          <p:cNvPr id="8" name="Freeform 8"/>
          <p:cNvSpPr/>
          <p:nvPr/>
        </p:nvSpPr>
        <p:spPr>
          <a:xfrm>
            <a:off x="-1252707" y="8776970"/>
            <a:ext cx="3446107" cy="3454744"/>
          </a:xfrm>
          <a:custGeom>
            <a:avLst/>
            <a:gdLst/>
            <a:ahLst/>
            <a:cxnLst/>
            <a:rect l="l" t="t" r="r" b="b"/>
            <a:pathLst>
              <a:path w="3446107" h="3454744">
                <a:moveTo>
                  <a:pt x="0" y="0"/>
                </a:moveTo>
                <a:lnTo>
                  <a:pt x="3446107" y="0"/>
                </a:lnTo>
                <a:lnTo>
                  <a:pt x="3446107" y="3454744"/>
                </a:lnTo>
                <a:lnTo>
                  <a:pt x="0" y="345474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TextBox 9"/>
          <p:cNvSpPr txBox="1"/>
          <p:nvPr/>
        </p:nvSpPr>
        <p:spPr>
          <a:xfrm>
            <a:off x="1028700" y="5319135"/>
            <a:ext cx="16380655" cy="2295525"/>
          </a:xfrm>
          <a:prstGeom prst="rect">
            <a:avLst/>
          </a:prstGeom>
        </p:spPr>
        <p:txBody>
          <a:bodyPr lIns="0" tIns="0" rIns="0" bIns="0" rtlCol="0" anchor="t">
            <a:spAutoFit/>
          </a:bodyPr>
          <a:lstStyle/>
          <a:p>
            <a:pPr marL="0" lvl="0" indent="0" algn="l">
              <a:lnSpc>
                <a:spcPts val="5760"/>
              </a:lnSpc>
              <a:spcBef>
                <a:spcPct val="0"/>
              </a:spcBef>
            </a:pPr>
            <a:r>
              <a:rPr lang="en-US" sz="4800">
                <a:solidFill>
                  <a:srgbClr val="403F3F"/>
                </a:solidFill>
                <a:latin typeface="Agrandir Narrow Bold"/>
                <a:ea typeface="Agrandir Narrow Bold"/>
                <a:cs typeface="Agrandir Narrow Bold"/>
                <a:sym typeface="Agrandir Narrow Bold"/>
              </a:rPr>
              <a:t> Based on the festival name provided and explain the cultural or historical significance of why the festival is celebrated.</a:t>
            </a:r>
          </a:p>
        </p:txBody>
      </p:sp>
      <p:sp>
        <p:nvSpPr>
          <p:cNvPr id="10" name="TextBox 10"/>
          <p:cNvSpPr txBox="1"/>
          <p:nvPr/>
        </p:nvSpPr>
        <p:spPr>
          <a:xfrm>
            <a:off x="1028700" y="1784985"/>
            <a:ext cx="15697836" cy="1609725"/>
          </a:xfrm>
          <a:prstGeom prst="rect">
            <a:avLst/>
          </a:prstGeom>
        </p:spPr>
        <p:txBody>
          <a:bodyPr lIns="0" tIns="0" rIns="0" bIns="0" rtlCol="0" anchor="t">
            <a:spAutoFit/>
          </a:bodyPr>
          <a:lstStyle/>
          <a:p>
            <a:pPr marL="0" lvl="0" indent="0" algn="l">
              <a:lnSpc>
                <a:spcPts val="10799"/>
              </a:lnSpc>
              <a:spcBef>
                <a:spcPct val="0"/>
              </a:spcBef>
            </a:pPr>
            <a:r>
              <a:rPr lang="en-US" sz="8999">
                <a:solidFill>
                  <a:srgbClr val="403F3F"/>
                </a:solidFill>
                <a:latin typeface="Agrandir Narrow Heavy"/>
                <a:ea typeface="Agrandir Narrow Heavy"/>
                <a:cs typeface="Agrandir Narrow Heavy"/>
                <a:sym typeface="Agrandir Narrow Heavy"/>
              </a:rPr>
              <a:t>PART 3</a:t>
            </a: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040195" y="8083241"/>
            <a:ext cx="5082479" cy="5342947"/>
          </a:xfrm>
          <a:custGeom>
            <a:avLst/>
            <a:gdLst/>
            <a:ahLst/>
            <a:cxnLst/>
            <a:rect l="l" t="t" r="r" b="b"/>
            <a:pathLst>
              <a:path w="5082479" h="5342947">
                <a:moveTo>
                  <a:pt x="5082479" y="5342947"/>
                </a:moveTo>
                <a:lnTo>
                  <a:pt x="0" y="5342947"/>
                </a:lnTo>
                <a:lnTo>
                  <a:pt x="0" y="0"/>
                </a:lnTo>
                <a:lnTo>
                  <a:pt x="5082479" y="0"/>
                </a:lnTo>
                <a:lnTo>
                  <a:pt x="5082479" y="5342947"/>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14942937" y="-5545811"/>
            <a:ext cx="7523766" cy="7909347"/>
          </a:xfrm>
          <a:custGeom>
            <a:avLst/>
            <a:gdLst/>
            <a:ahLst/>
            <a:cxnLst/>
            <a:rect l="l" t="t" r="r" b="b"/>
            <a:pathLst>
              <a:path w="7523766" h="7909347">
                <a:moveTo>
                  <a:pt x="7523767" y="7909347"/>
                </a:moveTo>
                <a:lnTo>
                  <a:pt x="0" y="7909347"/>
                </a:lnTo>
                <a:lnTo>
                  <a:pt x="0" y="0"/>
                </a:lnTo>
                <a:lnTo>
                  <a:pt x="7523767" y="0"/>
                </a:lnTo>
                <a:lnTo>
                  <a:pt x="7523767" y="7909347"/>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flipH="1" flipV="1">
            <a:off x="10255388" y="-2392644"/>
            <a:ext cx="3600996" cy="3785541"/>
          </a:xfrm>
          <a:custGeom>
            <a:avLst/>
            <a:gdLst/>
            <a:ahLst/>
            <a:cxnLst/>
            <a:rect l="l" t="t" r="r" b="b"/>
            <a:pathLst>
              <a:path w="3600996" h="3785541">
                <a:moveTo>
                  <a:pt x="3600997" y="3785541"/>
                </a:moveTo>
                <a:lnTo>
                  <a:pt x="0" y="3785541"/>
                </a:lnTo>
                <a:lnTo>
                  <a:pt x="0" y="0"/>
                </a:lnTo>
                <a:lnTo>
                  <a:pt x="3600997" y="0"/>
                </a:lnTo>
                <a:lnTo>
                  <a:pt x="3600997" y="3785541"/>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6297517" y="1098798"/>
            <a:ext cx="10961783" cy="8089405"/>
          </a:xfrm>
          <a:custGeom>
            <a:avLst/>
            <a:gdLst/>
            <a:ahLst/>
            <a:cxnLst/>
            <a:rect l="l" t="t" r="r" b="b"/>
            <a:pathLst>
              <a:path w="10961783" h="8089405">
                <a:moveTo>
                  <a:pt x="0" y="0"/>
                </a:moveTo>
                <a:lnTo>
                  <a:pt x="10961783" y="0"/>
                </a:lnTo>
                <a:lnTo>
                  <a:pt x="10961783" y="8089404"/>
                </a:lnTo>
                <a:lnTo>
                  <a:pt x="0" y="8089404"/>
                </a:lnTo>
                <a:lnTo>
                  <a:pt x="0" y="0"/>
                </a:lnTo>
                <a:close/>
              </a:path>
            </a:pathLst>
          </a:custGeom>
          <a:blipFill>
            <a:blip r:embed="rId6"/>
            <a:stretch>
              <a:fillRect l="-2669" r="-8024"/>
            </a:stretch>
          </a:blipFill>
        </p:spPr>
      </p:sp>
      <p:sp>
        <p:nvSpPr>
          <p:cNvPr id="6" name="TextBox 6"/>
          <p:cNvSpPr txBox="1"/>
          <p:nvPr/>
        </p:nvSpPr>
        <p:spPr>
          <a:xfrm>
            <a:off x="1028700" y="676275"/>
            <a:ext cx="6911260" cy="2181225"/>
          </a:xfrm>
          <a:prstGeom prst="rect">
            <a:avLst/>
          </a:prstGeom>
        </p:spPr>
        <p:txBody>
          <a:bodyPr lIns="0" tIns="0" rIns="0" bIns="0" rtlCol="0" anchor="t">
            <a:spAutoFit/>
          </a:bodyPr>
          <a:lstStyle/>
          <a:p>
            <a:pPr marL="0" lvl="0" indent="0" algn="l">
              <a:lnSpc>
                <a:spcPts val="14400"/>
              </a:lnSpc>
              <a:spcBef>
                <a:spcPct val="0"/>
              </a:spcBef>
            </a:pPr>
            <a:r>
              <a:rPr lang="en-US" sz="12000">
                <a:solidFill>
                  <a:srgbClr val="403F3F"/>
                </a:solidFill>
                <a:latin typeface="Agrandir Narrow Heavy"/>
                <a:ea typeface="Agrandir Narrow Heavy"/>
                <a:cs typeface="Agrandir Narrow Heavy"/>
                <a:sym typeface="Agrandir Narrow Heavy"/>
              </a:rPr>
              <a:t>Q15</a:t>
            </a:r>
          </a:p>
        </p:txBody>
      </p:sp>
      <p:sp>
        <p:nvSpPr>
          <p:cNvPr id="7" name="TextBox 7"/>
          <p:cNvSpPr txBox="1"/>
          <p:nvPr/>
        </p:nvSpPr>
        <p:spPr>
          <a:xfrm>
            <a:off x="1028700" y="3681868"/>
            <a:ext cx="6911260" cy="1647825"/>
          </a:xfrm>
          <a:prstGeom prst="rect">
            <a:avLst/>
          </a:prstGeom>
        </p:spPr>
        <p:txBody>
          <a:bodyPr lIns="0" tIns="0" rIns="0" bIns="0" rtlCol="0" anchor="t">
            <a:spAutoFit/>
          </a:bodyPr>
          <a:lstStyle/>
          <a:p>
            <a:pPr marL="0" lvl="0" indent="0" algn="l">
              <a:lnSpc>
                <a:spcPts val="12000"/>
              </a:lnSpc>
              <a:spcBef>
                <a:spcPct val="0"/>
              </a:spcBef>
            </a:pPr>
            <a:r>
              <a:rPr lang="en-US" sz="10000">
                <a:solidFill>
                  <a:srgbClr val="403F3F"/>
                </a:solidFill>
                <a:latin typeface="Horizon"/>
                <a:ea typeface="Horizon"/>
                <a:cs typeface="Horizon"/>
                <a:sym typeface="Horizon"/>
              </a:rPr>
              <a:t>HOLI</a:t>
            </a:r>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867469" y="6482650"/>
            <a:ext cx="3411217" cy="3411217"/>
          </a:xfrm>
          <a:custGeom>
            <a:avLst/>
            <a:gdLst/>
            <a:ahLst/>
            <a:cxnLst/>
            <a:rect l="l" t="t" r="r" b="b"/>
            <a:pathLst>
              <a:path w="3411217" h="3411217">
                <a:moveTo>
                  <a:pt x="0" y="0"/>
                </a:moveTo>
                <a:lnTo>
                  <a:pt x="3411217" y="0"/>
                </a:lnTo>
                <a:lnTo>
                  <a:pt x="3411217" y="3411217"/>
                </a:lnTo>
                <a:lnTo>
                  <a:pt x="0" y="34112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872719" y="6182539"/>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40438" y="885825"/>
            <a:ext cx="6911260" cy="904875"/>
          </a:xfrm>
          <a:prstGeom prst="rect">
            <a:avLst/>
          </a:prstGeom>
        </p:spPr>
        <p:txBody>
          <a:bodyPr lIns="0" tIns="0" rIns="0" bIns="0" rtlCol="0" anchor="t">
            <a:spAutoFit/>
          </a:bodyPr>
          <a:lstStyle/>
          <a:p>
            <a:pPr marL="0" lvl="0" indent="0" algn="l">
              <a:lnSpc>
                <a:spcPts val="6001"/>
              </a:lnSpc>
              <a:spcBef>
                <a:spcPct val="0"/>
              </a:spcBef>
            </a:pPr>
            <a:r>
              <a:rPr lang="en-US" sz="5001">
                <a:solidFill>
                  <a:srgbClr val="403F3F"/>
                </a:solidFill>
                <a:latin typeface="Agrandir Narrow Heavy"/>
                <a:ea typeface="Agrandir Narrow Heavy"/>
                <a:cs typeface="Agrandir Narrow Heavy"/>
                <a:sym typeface="Agrandir Narrow Heavy"/>
              </a:rPr>
              <a:t>ANSWER</a:t>
            </a:r>
          </a:p>
        </p:txBody>
      </p:sp>
      <p:sp>
        <p:nvSpPr>
          <p:cNvPr id="5" name="Freeform 5"/>
          <p:cNvSpPr/>
          <p:nvPr/>
        </p:nvSpPr>
        <p:spPr>
          <a:xfrm>
            <a:off x="2626373" y="-3004856"/>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7438392" y="-1344234"/>
            <a:ext cx="3411217" cy="3411217"/>
          </a:xfrm>
          <a:custGeom>
            <a:avLst/>
            <a:gdLst/>
            <a:ahLst/>
            <a:cxnLst/>
            <a:rect l="l" t="t" r="r" b="b"/>
            <a:pathLst>
              <a:path w="3411217" h="3411217">
                <a:moveTo>
                  <a:pt x="0" y="0"/>
                </a:moveTo>
                <a:lnTo>
                  <a:pt x="3411216" y="0"/>
                </a:lnTo>
                <a:lnTo>
                  <a:pt x="3411216" y="3411216"/>
                </a:lnTo>
                <a:lnTo>
                  <a:pt x="0" y="34112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3811467" y="4577894"/>
            <a:ext cx="9793532" cy="5039748"/>
          </a:xfrm>
          <a:custGeom>
            <a:avLst/>
            <a:gdLst/>
            <a:ahLst/>
            <a:cxnLst/>
            <a:rect l="l" t="t" r="r" b="b"/>
            <a:pathLst>
              <a:path w="9793532" h="5039748">
                <a:moveTo>
                  <a:pt x="0" y="0"/>
                </a:moveTo>
                <a:lnTo>
                  <a:pt x="9793533" y="0"/>
                </a:lnTo>
                <a:lnTo>
                  <a:pt x="9793533" y="5039748"/>
                </a:lnTo>
                <a:lnTo>
                  <a:pt x="0" y="5039748"/>
                </a:lnTo>
                <a:lnTo>
                  <a:pt x="0" y="0"/>
                </a:lnTo>
                <a:close/>
              </a:path>
            </a:pathLst>
          </a:custGeom>
          <a:blipFill>
            <a:blip r:embed="rId6"/>
            <a:stretch>
              <a:fillRect t="-9308"/>
            </a:stretch>
          </a:blipFill>
        </p:spPr>
      </p:sp>
      <p:sp>
        <p:nvSpPr>
          <p:cNvPr id="8" name="TextBox 8"/>
          <p:cNvSpPr txBox="1"/>
          <p:nvPr/>
        </p:nvSpPr>
        <p:spPr>
          <a:xfrm>
            <a:off x="1028700" y="2187119"/>
            <a:ext cx="16230600" cy="2133600"/>
          </a:xfrm>
          <a:prstGeom prst="rect">
            <a:avLst/>
          </a:prstGeom>
        </p:spPr>
        <p:txBody>
          <a:bodyPr lIns="0" tIns="0" rIns="0" bIns="0" rtlCol="0" anchor="t">
            <a:spAutoFit/>
          </a:bodyPr>
          <a:lstStyle/>
          <a:p>
            <a:pPr marL="0" lvl="0" indent="0" algn="l">
              <a:lnSpc>
                <a:spcPts val="5279"/>
              </a:lnSpc>
            </a:pPr>
            <a:r>
              <a:rPr lang="en-US" sz="4399">
                <a:solidFill>
                  <a:srgbClr val="403F3F"/>
                </a:solidFill>
                <a:latin typeface="Agrandir Bold"/>
                <a:ea typeface="Agrandir Bold"/>
                <a:cs typeface="Agrandir Bold"/>
                <a:sym typeface="Agrandir Bold"/>
              </a:rPr>
              <a:t>Holi celebrates the victory of Prahlad, a devotee of Lord Vishnu over the demoness Holika. It also celebrate the divine love between Lord Krishna and Radha.</a:t>
            </a:r>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040195" y="8083241"/>
            <a:ext cx="5082479" cy="5342947"/>
          </a:xfrm>
          <a:custGeom>
            <a:avLst/>
            <a:gdLst/>
            <a:ahLst/>
            <a:cxnLst/>
            <a:rect l="l" t="t" r="r" b="b"/>
            <a:pathLst>
              <a:path w="5082479" h="5342947">
                <a:moveTo>
                  <a:pt x="5082479" y="5342947"/>
                </a:moveTo>
                <a:lnTo>
                  <a:pt x="0" y="5342947"/>
                </a:lnTo>
                <a:lnTo>
                  <a:pt x="0" y="0"/>
                </a:lnTo>
                <a:lnTo>
                  <a:pt x="5082479" y="0"/>
                </a:lnTo>
                <a:lnTo>
                  <a:pt x="5082479" y="5342947"/>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14942937" y="-5545811"/>
            <a:ext cx="7523766" cy="7909347"/>
          </a:xfrm>
          <a:custGeom>
            <a:avLst/>
            <a:gdLst/>
            <a:ahLst/>
            <a:cxnLst/>
            <a:rect l="l" t="t" r="r" b="b"/>
            <a:pathLst>
              <a:path w="7523766" h="7909347">
                <a:moveTo>
                  <a:pt x="7523767" y="7909347"/>
                </a:moveTo>
                <a:lnTo>
                  <a:pt x="0" y="7909347"/>
                </a:lnTo>
                <a:lnTo>
                  <a:pt x="0" y="0"/>
                </a:lnTo>
                <a:lnTo>
                  <a:pt x="7523767" y="0"/>
                </a:lnTo>
                <a:lnTo>
                  <a:pt x="7523767" y="7909347"/>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flipH="1" flipV="1">
            <a:off x="10255388" y="-2392644"/>
            <a:ext cx="3600996" cy="3785541"/>
          </a:xfrm>
          <a:custGeom>
            <a:avLst/>
            <a:gdLst/>
            <a:ahLst/>
            <a:cxnLst/>
            <a:rect l="l" t="t" r="r" b="b"/>
            <a:pathLst>
              <a:path w="3600996" h="3785541">
                <a:moveTo>
                  <a:pt x="3600997" y="3785541"/>
                </a:moveTo>
                <a:lnTo>
                  <a:pt x="0" y="3785541"/>
                </a:lnTo>
                <a:lnTo>
                  <a:pt x="0" y="0"/>
                </a:lnTo>
                <a:lnTo>
                  <a:pt x="3600997" y="0"/>
                </a:lnTo>
                <a:lnTo>
                  <a:pt x="3600997" y="3785541"/>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7509252" y="1678940"/>
            <a:ext cx="9750048" cy="6521559"/>
          </a:xfrm>
          <a:custGeom>
            <a:avLst/>
            <a:gdLst/>
            <a:ahLst/>
            <a:cxnLst/>
            <a:rect l="l" t="t" r="r" b="b"/>
            <a:pathLst>
              <a:path w="9750048" h="6521559">
                <a:moveTo>
                  <a:pt x="0" y="0"/>
                </a:moveTo>
                <a:lnTo>
                  <a:pt x="9750048" y="0"/>
                </a:lnTo>
                <a:lnTo>
                  <a:pt x="9750048" y="6521559"/>
                </a:lnTo>
                <a:lnTo>
                  <a:pt x="0" y="6521559"/>
                </a:lnTo>
                <a:lnTo>
                  <a:pt x="0" y="0"/>
                </a:lnTo>
                <a:close/>
              </a:path>
            </a:pathLst>
          </a:custGeom>
          <a:blipFill>
            <a:blip r:embed="rId6"/>
            <a:stretch>
              <a:fillRect l="-256" r="-256"/>
            </a:stretch>
          </a:blipFill>
        </p:spPr>
      </p:sp>
      <p:sp>
        <p:nvSpPr>
          <p:cNvPr id="6" name="TextBox 6"/>
          <p:cNvSpPr txBox="1"/>
          <p:nvPr/>
        </p:nvSpPr>
        <p:spPr>
          <a:xfrm>
            <a:off x="1028700" y="676275"/>
            <a:ext cx="6911260" cy="2181225"/>
          </a:xfrm>
          <a:prstGeom prst="rect">
            <a:avLst/>
          </a:prstGeom>
        </p:spPr>
        <p:txBody>
          <a:bodyPr lIns="0" tIns="0" rIns="0" bIns="0" rtlCol="0" anchor="t">
            <a:spAutoFit/>
          </a:bodyPr>
          <a:lstStyle/>
          <a:p>
            <a:pPr marL="0" lvl="0" indent="0" algn="l">
              <a:lnSpc>
                <a:spcPts val="14400"/>
              </a:lnSpc>
              <a:spcBef>
                <a:spcPct val="0"/>
              </a:spcBef>
            </a:pPr>
            <a:r>
              <a:rPr lang="en-US" sz="12000">
                <a:solidFill>
                  <a:srgbClr val="403F3F"/>
                </a:solidFill>
                <a:latin typeface="Agrandir Narrow Heavy"/>
                <a:ea typeface="Agrandir Narrow Heavy"/>
                <a:cs typeface="Agrandir Narrow Heavy"/>
                <a:sym typeface="Agrandir Narrow Heavy"/>
              </a:rPr>
              <a:t>Q16</a:t>
            </a:r>
          </a:p>
        </p:txBody>
      </p:sp>
      <p:sp>
        <p:nvSpPr>
          <p:cNvPr id="7" name="TextBox 7"/>
          <p:cNvSpPr txBox="1"/>
          <p:nvPr/>
        </p:nvSpPr>
        <p:spPr>
          <a:xfrm>
            <a:off x="378460" y="3760625"/>
            <a:ext cx="6967350" cy="1905000"/>
          </a:xfrm>
          <a:prstGeom prst="rect">
            <a:avLst/>
          </a:prstGeom>
        </p:spPr>
        <p:txBody>
          <a:bodyPr lIns="0" tIns="0" rIns="0" bIns="0" rtlCol="0" anchor="t">
            <a:spAutoFit/>
          </a:bodyPr>
          <a:lstStyle/>
          <a:p>
            <a:pPr marL="0" lvl="0" indent="0" algn="l">
              <a:lnSpc>
                <a:spcPts val="7201"/>
              </a:lnSpc>
              <a:spcBef>
                <a:spcPct val="0"/>
              </a:spcBef>
            </a:pPr>
            <a:r>
              <a:rPr lang="en-US" sz="6001">
                <a:solidFill>
                  <a:srgbClr val="403F3F"/>
                </a:solidFill>
                <a:latin typeface="Horizon"/>
                <a:ea typeface="Horizon"/>
                <a:cs typeface="Horizon"/>
                <a:sym typeface="Horizon"/>
              </a:rPr>
              <a:t>Deepavali (Diwali )</a:t>
            </a:r>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867469" y="6482650"/>
            <a:ext cx="3411217" cy="3411217"/>
          </a:xfrm>
          <a:custGeom>
            <a:avLst/>
            <a:gdLst/>
            <a:ahLst/>
            <a:cxnLst/>
            <a:rect l="l" t="t" r="r" b="b"/>
            <a:pathLst>
              <a:path w="3411217" h="3411217">
                <a:moveTo>
                  <a:pt x="0" y="0"/>
                </a:moveTo>
                <a:lnTo>
                  <a:pt x="3411217" y="0"/>
                </a:lnTo>
                <a:lnTo>
                  <a:pt x="3411217" y="3411217"/>
                </a:lnTo>
                <a:lnTo>
                  <a:pt x="0" y="34112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789355" y="6182539"/>
            <a:ext cx="5325325" cy="5325325"/>
          </a:xfrm>
          <a:custGeom>
            <a:avLst/>
            <a:gdLst/>
            <a:ahLst/>
            <a:cxnLst/>
            <a:rect l="l" t="t" r="r" b="b"/>
            <a:pathLst>
              <a:path w="5325325" h="5325325">
                <a:moveTo>
                  <a:pt x="0" y="0"/>
                </a:moveTo>
                <a:lnTo>
                  <a:pt x="5325324" y="0"/>
                </a:lnTo>
                <a:lnTo>
                  <a:pt x="5325324"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40438" y="885825"/>
            <a:ext cx="6911260" cy="904875"/>
          </a:xfrm>
          <a:prstGeom prst="rect">
            <a:avLst/>
          </a:prstGeom>
        </p:spPr>
        <p:txBody>
          <a:bodyPr lIns="0" tIns="0" rIns="0" bIns="0" rtlCol="0" anchor="t">
            <a:spAutoFit/>
          </a:bodyPr>
          <a:lstStyle/>
          <a:p>
            <a:pPr marL="0" lvl="0" indent="0" algn="l">
              <a:lnSpc>
                <a:spcPts val="6001"/>
              </a:lnSpc>
              <a:spcBef>
                <a:spcPct val="0"/>
              </a:spcBef>
            </a:pPr>
            <a:r>
              <a:rPr lang="en-US" sz="5001">
                <a:solidFill>
                  <a:srgbClr val="403F3F"/>
                </a:solidFill>
                <a:latin typeface="Agrandir Narrow Heavy"/>
                <a:ea typeface="Agrandir Narrow Heavy"/>
                <a:cs typeface="Agrandir Narrow Heavy"/>
                <a:sym typeface="Agrandir Narrow Heavy"/>
              </a:rPr>
              <a:t>ANSWER</a:t>
            </a:r>
          </a:p>
        </p:txBody>
      </p:sp>
      <p:sp>
        <p:nvSpPr>
          <p:cNvPr id="5" name="Freeform 5"/>
          <p:cNvSpPr/>
          <p:nvPr/>
        </p:nvSpPr>
        <p:spPr>
          <a:xfrm>
            <a:off x="2626373" y="-3004856"/>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7438392" y="-1344234"/>
            <a:ext cx="3411217" cy="3411217"/>
          </a:xfrm>
          <a:custGeom>
            <a:avLst/>
            <a:gdLst/>
            <a:ahLst/>
            <a:cxnLst/>
            <a:rect l="l" t="t" r="r" b="b"/>
            <a:pathLst>
              <a:path w="3411217" h="3411217">
                <a:moveTo>
                  <a:pt x="0" y="0"/>
                </a:moveTo>
                <a:lnTo>
                  <a:pt x="3411216" y="0"/>
                </a:lnTo>
                <a:lnTo>
                  <a:pt x="3411216" y="3411216"/>
                </a:lnTo>
                <a:lnTo>
                  <a:pt x="0" y="34112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4642170" y="4427926"/>
            <a:ext cx="8332201" cy="5282539"/>
          </a:xfrm>
          <a:custGeom>
            <a:avLst/>
            <a:gdLst/>
            <a:ahLst/>
            <a:cxnLst/>
            <a:rect l="l" t="t" r="r" b="b"/>
            <a:pathLst>
              <a:path w="8332201" h="5282539">
                <a:moveTo>
                  <a:pt x="0" y="0"/>
                </a:moveTo>
                <a:lnTo>
                  <a:pt x="8332201" y="0"/>
                </a:lnTo>
                <a:lnTo>
                  <a:pt x="8332201" y="5282540"/>
                </a:lnTo>
                <a:lnTo>
                  <a:pt x="0" y="5282540"/>
                </a:lnTo>
                <a:lnTo>
                  <a:pt x="0" y="0"/>
                </a:lnTo>
                <a:close/>
              </a:path>
            </a:pathLst>
          </a:custGeom>
          <a:blipFill>
            <a:blip r:embed="rId6"/>
            <a:stretch>
              <a:fillRect t="-8690" b="-8690"/>
            </a:stretch>
          </a:blipFill>
        </p:spPr>
      </p:sp>
      <p:sp>
        <p:nvSpPr>
          <p:cNvPr id="8" name="TextBox 8"/>
          <p:cNvSpPr txBox="1"/>
          <p:nvPr/>
        </p:nvSpPr>
        <p:spPr>
          <a:xfrm>
            <a:off x="1028700" y="2187119"/>
            <a:ext cx="16230600" cy="2800350"/>
          </a:xfrm>
          <a:prstGeom prst="rect">
            <a:avLst/>
          </a:prstGeom>
        </p:spPr>
        <p:txBody>
          <a:bodyPr lIns="0" tIns="0" rIns="0" bIns="0" rtlCol="0" anchor="t">
            <a:spAutoFit/>
          </a:bodyPr>
          <a:lstStyle/>
          <a:p>
            <a:pPr algn="l">
              <a:lnSpc>
                <a:spcPts val="5279"/>
              </a:lnSpc>
            </a:pPr>
            <a:r>
              <a:rPr lang="en-US" sz="4399">
                <a:solidFill>
                  <a:srgbClr val="403F3F"/>
                </a:solidFill>
                <a:latin typeface="Agrandir Bold"/>
                <a:ea typeface="Agrandir Bold"/>
                <a:cs typeface="Agrandir Bold"/>
                <a:sym typeface="Agrandir Bold"/>
              </a:rPr>
              <a:t>Deepavali(Diwali) is celebrated to mark the return of Lord Rama to Ayodhya after his victory over the demon king Ravana.</a:t>
            </a:r>
          </a:p>
          <a:p>
            <a:pPr marL="0" lvl="0" indent="0" algn="l">
              <a:lnSpc>
                <a:spcPts val="5279"/>
              </a:lnSpc>
            </a:pPr>
            <a:endParaRPr lang="en-US" sz="4399">
              <a:solidFill>
                <a:srgbClr val="403F3F"/>
              </a:solidFill>
              <a:latin typeface="Agrandir Bold"/>
              <a:ea typeface="Agrandir Bold"/>
              <a:cs typeface="Agrandir Bold"/>
              <a:sym typeface="Agrandir Bold"/>
            </a:endParaRPr>
          </a:p>
        </p:txBody>
      </p:sp>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040195" y="8083241"/>
            <a:ext cx="5082479" cy="5342947"/>
          </a:xfrm>
          <a:custGeom>
            <a:avLst/>
            <a:gdLst/>
            <a:ahLst/>
            <a:cxnLst/>
            <a:rect l="l" t="t" r="r" b="b"/>
            <a:pathLst>
              <a:path w="5082479" h="5342947">
                <a:moveTo>
                  <a:pt x="5082479" y="5342947"/>
                </a:moveTo>
                <a:lnTo>
                  <a:pt x="0" y="5342947"/>
                </a:lnTo>
                <a:lnTo>
                  <a:pt x="0" y="0"/>
                </a:lnTo>
                <a:lnTo>
                  <a:pt x="5082479" y="0"/>
                </a:lnTo>
                <a:lnTo>
                  <a:pt x="5082479" y="5342947"/>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14942937" y="-5545811"/>
            <a:ext cx="7523766" cy="7909347"/>
          </a:xfrm>
          <a:custGeom>
            <a:avLst/>
            <a:gdLst/>
            <a:ahLst/>
            <a:cxnLst/>
            <a:rect l="l" t="t" r="r" b="b"/>
            <a:pathLst>
              <a:path w="7523766" h="7909347">
                <a:moveTo>
                  <a:pt x="7523767" y="7909347"/>
                </a:moveTo>
                <a:lnTo>
                  <a:pt x="0" y="7909347"/>
                </a:lnTo>
                <a:lnTo>
                  <a:pt x="0" y="0"/>
                </a:lnTo>
                <a:lnTo>
                  <a:pt x="7523767" y="0"/>
                </a:lnTo>
                <a:lnTo>
                  <a:pt x="7523767" y="7909347"/>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flipH="1" flipV="1">
            <a:off x="10255388" y="-2392644"/>
            <a:ext cx="3600996" cy="3785541"/>
          </a:xfrm>
          <a:custGeom>
            <a:avLst/>
            <a:gdLst/>
            <a:ahLst/>
            <a:cxnLst/>
            <a:rect l="l" t="t" r="r" b="b"/>
            <a:pathLst>
              <a:path w="3600996" h="3785541">
                <a:moveTo>
                  <a:pt x="3600997" y="3785541"/>
                </a:moveTo>
                <a:lnTo>
                  <a:pt x="0" y="3785541"/>
                </a:lnTo>
                <a:lnTo>
                  <a:pt x="0" y="0"/>
                </a:lnTo>
                <a:lnTo>
                  <a:pt x="3600997" y="0"/>
                </a:lnTo>
                <a:lnTo>
                  <a:pt x="3600997" y="3785541"/>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6383894" y="1812323"/>
            <a:ext cx="10875406" cy="6117416"/>
          </a:xfrm>
          <a:custGeom>
            <a:avLst/>
            <a:gdLst/>
            <a:ahLst/>
            <a:cxnLst/>
            <a:rect l="l" t="t" r="r" b="b"/>
            <a:pathLst>
              <a:path w="10875406" h="6117416">
                <a:moveTo>
                  <a:pt x="0" y="0"/>
                </a:moveTo>
                <a:lnTo>
                  <a:pt x="10875406" y="0"/>
                </a:lnTo>
                <a:lnTo>
                  <a:pt x="10875406" y="6117416"/>
                </a:lnTo>
                <a:lnTo>
                  <a:pt x="0" y="6117416"/>
                </a:lnTo>
                <a:lnTo>
                  <a:pt x="0" y="0"/>
                </a:lnTo>
                <a:close/>
              </a:path>
            </a:pathLst>
          </a:custGeom>
          <a:blipFill>
            <a:blip r:embed="rId6"/>
            <a:stretch>
              <a:fillRect/>
            </a:stretch>
          </a:blipFill>
        </p:spPr>
      </p:sp>
      <p:sp>
        <p:nvSpPr>
          <p:cNvPr id="6" name="TextBox 6"/>
          <p:cNvSpPr txBox="1"/>
          <p:nvPr/>
        </p:nvSpPr>
        <p:spPr>
          <a:xfrm>
            <a:off x="1028700" y="676275"/>
            <a:ext cx="6911260" cy="2181225"/>
          </a:xfrm>
          <a:prstGeom prst="rect">
            <a:avLst/>
          </a:prstGeom>
        </p:spPr>
        <p:txBody>
          <a:bodyPr lIns="0" tIns="0" rIns="0" bIns="0" rtlCol="0" anchor="t">
            <a:spAutoFit/>
          </a:bodyPr>
          <a:lstStyle/>
          <a:p>
            <a:pPr marL="0" lvl="0" indent="0" algn="l">
              <a:lnSpc>
                <a:spcPts val="14400"/>
              </a:lnSpc>
              <a:spcBef>
                <a:spcPct val="0"/>
              </a:spcBef>
            </a:pPr>
            <a:r>
              <a:rPr lang="en-US" sz="12000">
                <a:solidFill>
                  <a:srgbClr val="403F3F"/>
                </a:solidFill>
                <a:latin typeface="Agrandir Narrow Heavy"/>
                <a:ea typeface="Agrandir Narrow Heavy"/>
                <a:cs typeface="Agrandir Narrow Heavy"/>
                <a:sym typeface="Agrandir Narrow Heavy"/>
              </a:rPr>
              <a:t>Q17</a:t>
            </a:r>
          </a:p>
        </p:txBody>
      </p:sp>
      <p:sp>
        <p:nvSpPr>
          <p:cNvPr id="7" name="TextBox 7"/>
          <p:cNvSpPr txBox="1"/>
          <p:nvPr/>
        </p:nvSpPr>
        <p:spPr>
          <a:xfrm>
            <a:off x="1028700" y="3748543"/>
            <a:ext cx="6911260" cy="4038600"/>
          </a:xfrm>
          <a:prstGeom prst="rect">
            <a:avLst/>
          </a:prstGeom>
        </p:spPr>
        <p:txBody>
          <a:bodyPr lIns="0" tIns="0" rIns="0" bIns="0" rtlCol="0" anchor="t">
            <a:spAutoFit/>
          </a:bodyPr>
          <a:lstStyle/>
          <a:p>
            <a:pPr algn="l">
              <a:lnSpc>
                <a:spcPts val="6481"/>
              </a:lnSpc>
            </a:pPr>
            <a:r>
              <a:rPr lang="en-US" sz="5401">
                <a:solidFill>
                  <a:srgbClr val="403F3F"/>
                </a:solidFill>
                <a:latin typeface="Horizon"/>
                <a:ea typeface="Horizon"/>
                <a:cs typeface="Horizon"/>
                <a:sym typeface="Horizon"/>
              </a:rPr>
              <a:t>Buddha Purnima</a:t>
            </a:r>
          </a:p>
          <a:p>
            <a:pPr algn="l">
              <a:lnSpc>
                <a:spcPts val="6481"/>
              </a:lnSpc>
            </a:pPr>
            <a:r>
              <a:rPr lang="en-US" sz="5401">
                <a:solidFill>
                  <a:srgbClr val="403F3F"/>
                </a:solidFill>
                <a:latin typeface="Horizon"/>
                <a:ea typeface="Horizon"/>
                <a:cs typeface="Horizon"/>
                <a:sym typeface="Horizon"/>
              </a:rPr>
              <a:t>(Vesak)</a:t>
            </a:r>
          </a:p>
          <a:p>
            <a:pPr marL="0" lvl="0" indent="0" algn="l">
              <a:lnSpc>
                <a:spcPts val="12000"/>
              </a:lnSpc>
              <a:spcBef>
                <a:spcPct val="0"/>
              </a:spcBef>
            </a:pPr>
            <a:endParaRPr lang="en-US" sz="5401">
              <a:solidFill>
                <a:srgbClr val="403F3F"/>
              </a:solidFill>
              <a:latin typeface="Horizon"/>
              <a:ea typeface="Horizon"/>
              <a:cs typeface="Horizon"/>
              <a:sym typeface="Horizon"/>
            </a:endParaRP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867469" y="6482650"/>
            <a:ext cx="3411217" cy="3411217"/>
          </a:xfrm>
          <a:custGeom>
            <a:avLst/>
            <a:gdLst/>
            <a:ahLst/>
            <a:cxnLst/>
            <a:rect l="l" t="t" r="r" b="b"/>
            <a:pathLst>
              <a:path w="3411217" h="3411217">
                <a:moveTo>
                  <a:pt x="0" y="0"/>
                </a:moveTo>
                <a:lnTo>
                  <a:pt x="3411217" y="0"/>
                </a:lnTo>
                <a:lnTo>
                  <a:pt x="3411217" y="3411217"/>
                </a:lnTo>
                <a:lnTo>
                  <a:pt x="0" y="34112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789355" y="6182539"/>
            <a:ext cx="5325325" cy="5325325"/>
          </a:xfrm>
          <a:custGeom>
            <a:avLst/>
            <a:gdLst/>
            <a:ahLst/>
            <a:cxnLst/>
            <a:rect l="l" t="t" r="r" b="b"/>
            <a:pathLst>
              <a:path w="5325325" h="5325325">
                <a:moveTo>
                  <a:pt x="0" y="0"/>
                </a:moveTo>
                <a:lnTo>
                  <a:pt x="5325324" y="0"/>
                </a:lnTo>
                <a:lnTo>
                  <a:pt x="5325324"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40438" y="885825"/>
            <a:ext cx="6911260" cy="904875"/>
          </a:xfrm>
          <a:prstGeom prst="rect">
            <a:avLst/>
          </a:prstGeom>
        </p:spPr>
        <p:txBody>
          <a:bodyPr lIns="0" tIns="0" rIns="0" bIns="0" rtlCol="0" anchor="t">
            <a:spAutoFit/>
          </a:bodyPr>
          <a:lstStyle/>
          <a:p>
            <a:pPr marL="0" lvl="0" indent="0" algn="l">
              <a:lnSpc>
                <a:spcPts val="6001"/>
              </a:lnSpc>
              <a:spcBef>
                <a:spcPct val="0"/>
              </a:spcBef>
            </a:pPr>
            <a:r>
              <a:rPr lang="en-US" sz="5001">
                <a:solidFill>
                  <a:srgbClr val="403F3F"/>
                </a:solidFill>
                <a:latin typeface="Agrandir Narrow Heavy"/>
                <a:ea typeface="Agrandir Narrow Heavy"/>
                <a:cs typeface="Agrandir Narrow Heavy"/>
                <a:sym typeface="Agrandir Narrow Heavy"/>
              </a:rPr>
              <a:t>ANSWER</a:t>
            </a:r>
          </a:p>
        </p:txBody>
      </p:sp>
      <p:sp>
        <p:nvSpPr>
          <p:cNvPr id="5" name="Freeform 5"/>
          <p:cNvSpPr/>
          <p:nvPr/>
        </p:nvSpPr>
        <p:spPr>
          <a:xfrm>
            <a:off x="2626373" y="-3004856"/>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7438392" y="-1344234"/>
            <a:ext cx="3411217" cy="3411217"/>
          </a:xfrm>
          <a:custGeom>
            <a:avLst/>
            <a:gdLst/>
            <a:ahLst/>
            <a:cxnLst/>
            <a:rect l="l" t="t" r="r" b="b"/>
            <a:pathLst>
              <a:path w="3411217" h="3411217">
                <a:moveTo>
                  <a:pt x="0" y="0"/>
                </a:moveTo>
                <a:lnTo>
                  <a:pt x="3411216" y="0"/>
                </a:lnTo>
                <a:lnTo>
                  <a:pt x="3411216" y="3411216"/>
                </a:lnTo>
                <a:lnTo>
                  <a:pt x="0" y="34112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4496068" y="4448497"/>
            <a:ext cx="9349684" cy="5058026"/>
          </a:xfrm>
          <a:custGeom>
            <a:avLst/>
            <a:gdLst/>
            <a:ahLst/>
            <a:cxnLst/>
            <a:rect l="l" t="t" r="r" b="b"/>
            <a:pathLst>
              <a:path w="9349684" h="5058026">
                <a:moveTo>
                  <a:pt x="0" y="0"/>
                </a:moveTo>
                <a:lnTo>
                  <a:pt x="9349684" y="0"/>
                </a:lnTo>
                <a:lnTo>
                  <a:pt x="9349684" y="5058026"/>
                </a:lnTo>
                <a:lnTo>
                  <a:pt x="0" y="5058026"/>
                </a:lnTo>
                <a:lnTo>
                  <a:pt x="0" y="0"/>
                </a:lnTo>
                <a:close/>
              </a:path>
            </a:pathLst>
          </a:custGeom>
          <a:blipFill>
            <a:blip r:embed="rId6"/>
            <a:stretch>
              <a:fillRect/>
            </a:stretch>
          </a:blipFill>
        </p:spPr>
      </p:sp>
      <p:sp>
        <p:nvSpPr>
          <p:cNvPr id="8" name="TextBox 8"/>
          <p:cNvSpPr txBox="1"/>
          <p:nvPr/>
        </p:nvSpPr>
        <p:spPr>
          <a:xfrm>
            <a:off x="1028700" y="2187119"/>
            <a:ext cx="16230600" cy="2133600"/>
          </a:xfrm>
          <a:prstGeom prst="rect">
            <a:avLst/>
          </a:prstGeom>
        </p:spPr>
        <p:txBody>
          <a:bodyPr lIns="0" tIns="0" rIns="0" bIns="0" rtlCol="0" anchor="t">
            <a:spAutoFit/>
          </a:bodyPr>
          <a:lstStyle/>
          <a:p>
            <a:pPr marL="0" lvl="0" indent="0" algn="l">
              <a:lnSpc>
                <a:spcPts val="5279"/>
              </a:lnSpc>
            </a:pPr>
            <a:r>
              <a:rPr lang="en-US" sz="4399">
                <a:solidFill>
                  <a:srgbClr val="403F3F"/>
                </a:solidFill>
                <a:latin typeface="Agrandir Bold"/>
                <a:ea typeface="Agrandir Bold"/>
                <a:cs typeface="Agrandir Bold"/>
                <a:sym typeface="Agrandir Bold"/>
              </a:rPr>
              <a:t>Buddha Purnima is celebrated to commemorate the birth, enlightenment (Nirvana), and death (Parinirvana) of Gautama Buddha.</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2746463" y="8337259"/>
            <a:ext cx="4843054" cy="4830946"/>
          </a:xfrm>
          <a:custGeom>
            <a:avLst/>
            <a:gdLst/>
            <a:ahLst/>
            <a:cxnLst/>
            <a:rect l="l" t="t" r="r" b="b"/>
            <a:pathLst>
              <a:path w="4843054" h="4830946">
                <a:moveTo>
                  <a:pt x="0" y="0"/>
                </a:moveTo>
                <a:lnTo>
                  <a:pt x="4843053" y="0"/>
                </a:lnTo>
                <a:lnTo>
                  <a:pt x="4843053" y="4830946"/>
                </a:lnTo>
                <a:lnTo>
                  <a:pt x="0" y="483094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2955478" y="-3720285"/>
            <a:ext cx="7218947" cy="7200900"/>
          </a:xfrm>
          <a:custGeom>
            <a:avLst/>
            <a:gdLst/>
            <a:ahLst/>
            <a:cxnLst/>
            <a:rect l="l" t="t" r="r" b="b"/>
            <a:pathLst>
              <a:path w="7218947" h="7200900">
                <a:moveTo>
                  <a:pt x="0" y="0"/>
                </a:moveTo>
                <a:lnTo>
                  <a:pt x="7218947" y="0"/>
                </a:lnTo>
                <a:lnTo>
                  <a:pt x="7218947" y="7200900"/>
                </a:lnTo>
                <a:lnTo>
                  <a:pt x="0" y="72009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1028700" y="3467100"/>
            <a:ext cx="16242338" cy="4385174"/>
          </a:xfrm>
          <a:prstGeom prst="rect">
            <a:avLst/>
          </a:prstGeom>
        </p:spPr>
        <p:txBody>
          <a:bodyPr lIns="0" tIns="0" rIns="0" bIns="0" rtlCol="0" anchor="t">
            <a:spAutoFit/>
          </a:bodyPr>
          <a:lstStyle/>
          <a:p>
            <a:pPr marL="0" lvl="0" indent="0" algn="l">
              <a:lnSpc>
                <a:spcPts val="6980"/>
              </a:lnSpc>
              <a:spcBef>
                <a:spcPct val="0"/>
              </a:spcBef>
            </a:pPr>
            <a:r>
              <a:rPr lang="en-US" sz="4653">
                <a:solidFill>
                  <a:srgbClr val="000000"/>
                </a:solidFill>
                <a:latin typeface="Quicksand Bold"/>
                <a:ea typeface="Quicksand Bold"/>
                <a:cs typeface="Quicksand Bold"/>
                <a:sym typeface="Quicksand Bold"/>
              </a:rPr>
              <a:t>X is a festival marked by grand processions where a new Swamiji is ceremoniously handed over the responsibility of the temple administration, with traditional rituals, music, and dance. Y is the temple associated with this festival. Identify X and Y.</a:t>
            </a:r>
          </a:p>
        </p:txBody>
      </p:sp>
      <p:sp>
        <p:nvSpPr>
          <p:cNvPr id="5" name="TextBox 5"/>
          <p:cNvSpPr txBox="1"/>
          <p:nvPr/>
        </p:nvSpPr>
        <p:spPr>
          <a:xfrm>
            <a:off x="1016962" y="1299390"/>
            <a:ext cx="6911260" cy="2181225"/>
          </a:xfrm>
          <a:prstGeom prst="rect">
            <a:avLst/>
          </a:prstGeom>
        </p:spPr>
        <p:txBody>
          <a:bodyPr lIns="0" tIns="0" rIns="0" bIns="0" rtlCol="0" anchor="t">
            <a:spAutoFit/>
          </a:bodyPr>
          <a:lstStyle/>
          <a:p>
            <a:pPr marL="0" lvl="0" indent="0" algn="l">
              <a:lnSpc>
                <a:spcPts val="14400"/>
              </a:lnSpc>
              <a:spcBef>
                <a:spcPct val="0"/>
              </a:spcBef>
            </a:pPr>
            <a:r>
              <a:rPr lang="en-US" sz="12000">
                <a:solidFill>
                  <a:srgbClr val="403F3F"/>
                </a:solidFill>
                <a:latin typeface="Agrandir Narrow Heavy"/>
                <a:ea typeface="Agrandir Narrow Heavy"/>
                <a:cs typeface="Agrandir Narrow Heavy"/>
                <a:sym typeface="Agrandir Narrow Heavy"/>
              </a:rPr>
              <a:t>Q1</a:t>
            </a:r>
          </a:p>
        </p:txBody>
      </p:sp>
      <p:sp>
        <p:nvSpPr>
          <p:cNvPr id="6" name="Freeform 6"/>
          <p:cNvSpPr/>
          <p:nvPr/>
        </p:nvSpPr>
        <p:spPr>
          <a:xfrm>
            <a:off x="7308489" y="-2264731"/>
            <a:ext cx="4843054" cy="4830946"/>
          </a:xfrm>
          <a:custGeom>
            <a:avLst/>
            <a:gdLst/>
            <a:ahLst/>
            <a:cxnLst/>
            <a:rect l="l" t="t" r="r" b="b"/>
            <a:pathLst>
              <a:path w="4843054" h="4830946">
                <a:moveTo>
                  <a:pt x="0" y="0"/>
                </a:moveTo>
                <a:lnTo>
                  <a:pt x="4843054" y="0"/>
                </a:lnTo>
                <a:lnTo>
                  <a:pt x="4843054" y="4830946"/>
                </a:lnTo>
                <a:lnTo>
                  <a:pt x="0" y="483094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040195" y="8083241"/>
            <a:ext cx="5082479" cy="5342947"/>
          </a:xfrm>
          <a:custGeom>
            <a:avLst/>
            <a:gdLst/>
            <a:ahLst/>
            <a:cxnLst/>
            <a:rect l="l" t="t" r="r" b="b"/>
            <a:pathLst>
              <a:path w="5082479" h="5342947">
                <a:moveTo>
                  <a:pt x="5082479" y="5342947"/>
                </a:moveTo>
                <a:lnTo>
                  <a:pt x="0" y="5342947"/>
                </a:lnTo>
                <a:lnTo>
                  <a:pt x="0" y="0"/>
                </a:lnTo>
                <a:lnTo>
                  <a:pt x="5082479" y="0"/>
                </a:lnTo>
                <a:lnTo>
                  <a:pt x="5082479" y="5342947"/>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14942937" y="-5545811"/>
            <a:ext cx="7523766" cy="7909347"/>
          </a:xfrm>
          <a:custGeom>
            <a:avLst/>
            <a:gdLst/>
            <a:ahLst/>
            <a:cxnLst/>
            <a:rect l="l" t="t" r="r" b="b"/>
            <a:pathLst>
              <a:path w="7523766" h="7909347">
                <a:moveTo>
                  <a:pt x="7523767" y="7909347"/>
                </a:moveTo>
                <a:lnTo>
                  <a:pt x="0" y="7909347"/>
                </a:lnTo>
                <a:lnTo>
                  <a:pt x="0" y="0"/>
                </a:lnTo>
                <a:lnTo>
                  <a:pt x="7523767" y="0"/>
                </a:lnTo>
                <a:lnTo>
                  <a:pt x="7523767" y="7909347"/>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flipH="1" flipV="1">
            <a:off x="10255388" y="-2392644"/>
            <a:ext cx="3600996" cy="3785541"/>
          </a:xfrm>
          <a:custGeom>
            <a:avLst/>
            <a:gdLst/>
            <a:ahLst/>
            <a:cxnLst/>
            <a:rect l="l" t="t" r="r" b="b"/>
            <a:pathLst>
              <a:path w="3600996" h="3785541">
                <a:moveTo>
                  <a:pt x="3600997" y="3785541"/>
                </a:moveTo>
                <a:lnTo>
                  <a:pt x="0" y="3785541"/>
                </a:lnTo>
                <a:lnTo>
                  <a:pt x="0" y="0"/>
                </a:lnTo>
                <a:lnTo>
                  <a:pt x="3600997" y="0"/>
                </a:lnTo>
                <a:lnTo>
                  <a:pt x="3600997" y="3785541"/>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6837543" y="1028700"/>
            <a:ext cx="10421757" cy="7637318"/>
          </a:xfrm>
          <a:custGeom>
            <a:avLst/>
            <a:gdLst/>
            <a:ahLst/>
            <a:cxnLst/>
            <a:rect l="l" t="t" r="r" b="b"/>
            <a:pathLst>
              <a:path w="10421757" h="7637318">
                <a:moveTo>
                  <a:pt x="0" y="0"/>
                </a:moveTo>
                <a:lnTo>
                  <a:pt x="10421757" y="0"/>
                </a:lnTo>
                <a:lnTo>
                  <a:pt x="10421757" y="7637318"/>
                </a:lnTo>
                <a:lnTo>
                  <a:pt x="0" y="7637318"/>
                </a:lnTo>
                <a:lnTo>
                  <a:pt x="0" y="0"/>
                </a:lnTo>
                <a:close/>
              </a:path>
            </a:pathLst>
          </a:custGeom>
          <a:blipFill>
            <a:blip r:embed="rId6"/>
            <a:stretch>
              <a:fillRect/>
            </a:stretch>
          </a:blipFill>
        </p:spPr>
      </p:sp>
      <p:sp>
        <p:nvSpPr>
          <p:cNvPr id="6" name="TextBox 6"/>
          <p:cNvSpPr txBox="1"/>
          <p:nvPr/>
        </p:nvSpPr>
        <p:spPr>
          <a:xfrm>
            <a:off x="1028700" y="676275"/>
            <a:ext cx="6911260" cy="2181225"/>
          </a:xfrm>
          <a:prstGeom prst="rect">
            <a:avLst/>
          </a:prstGeom>
        </p:spPr>
        <p:txBody>
          <a:bodyPr lIns="0" tIns="0" rIns="0" bIns="0" rtlCol="0" anchor="t">
            <a:spAutoFit/>
          </a:bodyPr>
          <a:lstStyle/>
          <a:p>
            <a:pPr marL="0" lvl="0" indent="0" algn="l">
              <a:lnSpc>
                <a:spcPts val="14400"/>
              </a:lnSpc>
              <a:spcBef>
                <a:spcPct val="0"/>
              </a:spcBef>
            </a:pPr>
            <a:r>
              <a:rPr lang="en-US" sz="12000">
                <a:solidFill>
                  <a:srgbClr val="403F3F"/>
                </a:solidFill>
                <a:latin typeface="Agrandir Narrow Heavy"/>
                <a:ea typeface="Agrandir Narrow Heavy"/>
                <a:cs typeface="Agrandir Narrow Heavy"/>
                <a:sym typeface="Agrandir Narrow Heavy"/>
              </a:rPr>
              <a:t>Q18</a:t>
            </a:r>
          </a:p>
        </p:txBody>
      </p:sp>
      <p:sp>
        <p:nvSpPr>
          <p:cNvPr id="7" name="TextBox 7"/>
          <p:cNvSpPr txBox="1"/>
          <p:nvPr/>
        </p:nvSpPr>
        <p:spPr>
          <a:xfrm>
            <a:off x="1028700" y="3719968"/>
            <a:ext cx="6911260" cy="2219325"/>
          </a:xfrm>
          <a:prstGeom prst="rect">
            <a:avLst/>
          </a:prstGeom>
        </p:spPr>
        <p:txBody>
          <a:bodyPr lIns="0" tIns="0" rIns="0" bIns="0" rtlCol="0" anchor="t">
            <a:spAutoFit/>
          </a:bodyPr>
          <a:lstStyle/>
          <a:p>
            <a:pPr marL="0" lvl="0" indent="0" algn="l">
              <a:lnSpc>
                <a:spcPts val="8401"/>
              </a:lnSpc>
              <a:spcBef>
                <a:spcPct val="0"/>
              </a:spcBef>
            </a:pPr>
            <a:r>
              <a:rPr lang="en-US" sz="7001">
                <a:solidFill>
                  <a:srgbClr val="403F3F"/>
                </a:solidFill>
                <a:latin typeface="Horizon"/>
                <a:ea typeface="Horizon"/>
                <a:cs typeface="Horizon"/>
                <a:sym typeface="Horizon"/>
              </a:rPr>
              <a:t>good friday</a:t>
            </a:r>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867469" y="6482650"/>
            <a:ext cx="3411217" cy="3411217"/>
          </a:xfrm>
          <a:custGeom>
            <a:avLst/>
            <a:gdLst/>
            <a:ahLst/>
            <a:cxnLst/>
            <a:rect l="l" t="t" r="r" b="b"/>
            <a:pathLst>
              <a:path w="3411217" h="3411217">
                <a:moveTo>
                  <a:pt x="0" y="0"/>
                </a:moveTo>
                <a:lnTo>
                  <a:pt x="3411217" y="0"/>
                </a:lnTo>
                <a:lnTo>
                  <a:pt x="3411217" y="3411217"/>
                </a:lnTo>
                <a:lnTo>
                  <a:pt x="0" y="34112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789355" y="6182539"/>
            <a:ext cx="5325325" cy="5325325"/>
          </a:xfrm>
          <a:custGeom>
            <a:avLst/>
            <a:gdLst/>
            <a:ahLst/>
            <a:cxnLst/>
            <a:rect l="l" t="t" r="r" b="b"/>
            <a:pathLst>
              <a:path w="5325325" h="5325325">
                <a:moveTo>
                  <a:pt x="0" y="0"/>
                </a:moveTo>
                <a:lnTo>
                  <a:pt x="5325324" y="0"/>
                </a:lnTo>
                <a:lnTo>
                  <a:pt x="5325324"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40438" y="885825"/>
            <a:ext cx="6911260" cy="904875"/>
          </a:xfrm>
          <a:prstGeom prst="rect">
            <a:avLst/>
          </a:prstGeom>
        </p:spPr>
        <p:txBody>
          <a:bodyPr lIns="0" tIns="0" rIns="0" bIns="0" rtlCol="0" anchor="t">
            <a:spAutoFit/>
          </a:bodyPr>
          <a:lstStyle/>
          <a:p>
            <a:pPr marL="0" lvl="0" indent="0" algn="l">
              <a:lnSpc>
                <a:spcPts val="6001"/>
              </a:lnSpc>
              <a:spcBef>
                <a:spcPct val="0"/>
              </a:spcBef>
            </a:pPr>
            <a:r>
              <a:rPr lang="en-US" sz="5001">
                <a:solidFill>
                  <a:srgbClr val="403F3F"/>
                </a:solidFill>
                <a:latin typeface="Agrandir Narrow Heavy"/>
                <a:ea typeface="Agrandir Narrow Heavy"/>
                <a:cs typeface="Agrandir Narrow Heavy"/>
                <a:sym typeface="Agrandir Narrow Heavy"/>
              </a:rPr>
              <a:t>ANSWER</a:t>
            </a:r>
          </a:p>
        </p:txBody>
      </p:sp>
      <p:sp>
        <p:nvSpPr>
          <p:cNvPr id="5" name="Freeform 5"/>
          <p:cNvSpPr/>
          <p:nvPr/>
        </p:nvSpPr>
        <p:spPr>
          <a:xfrm>
            <a:off x="2626373" y="-3004856"/>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7438392" y="-1344234"/>
            <a:ext cx="3411217" cy="3411217"/>
          </a:xfrm>
          <a:custGeom>
            <a:avLst/>
            <a:gdLst/>
            <a:ahLst/>
            <a:cxnLst/>
            <a:rect l="l" t="t" r="r" b="b"/>
            <a:pathLst>
              <a:path w="3411217" h="3411217">
                <a:moveTo>
                  <a:pt x="0" y="0"/>
                </a:moveTo>
                <a:lnTo>
                  <a:pt x="3411216" y="0"/>
                </a:lnTo>
                <a:lnTo>
                  <a:pt x="3411216" y="3411216"/>
                </a:lnTo>
                <a:lnTo>
                  <a:pt x="0" y="34112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3855640" y="4444511"/>
            <a:ext cx="8790718" cy="5568649"/>
          </a:xfrm>
          <a:custGeom>
            <a:avLst/>
            <a:gdLst/>
            <a:ahLst/>
            <a:cxnLst/>
            <a:rect l="l" t="t" r="r" b="b"/>
            <a:pathLst>
              <a:path w="8790718" h="5568649">
                <a:moveTo>
                  <a:pt x="0" y="0"/>
                </a:moveTo>
                <a:lnTo>
                  <a:pt x="8790718" y="0"/>
                </a:lnTo>
                <a:lnTo>
                  <a:pt x="8790718" y="5568650"/>
                </a:lnTo>
                <a:lnTo>
                  <a:pt x="0" y="5568650"/>
                </a:lnTo>
                <a:lnTo>
                  <a:pt x="0" y="0"/>
                </a:lnTo>
                <a:close/>
              </a:path>
            </a:pathLst>
          </a:custGeom>
          <a:blipFill>
            <a:blip r:embed="rId6"/>
            <a:stretch>
              <a:fillRect b="-12164"/>
            </a:stretch>
          </a:blipFill>
        </p:spPr>
      </p:sp>
      <p:sp>
        <p:nvSpPr>
          <p:cNvPr id="8" name="TextBox 8"/>
          <p:cNvSpPr txBox="1"/>
          <p:nvPr/>
        </p:nvSpPr>
        <p:spPr>
          <a:xfrm>
            <a:off x="1028700" y="2187119"/>
            <a:ext cx="16230600" cy="1466850"/>
          </a:xfrm>
          <a:prstGeom prst="rect">
            <a:avLst/>
          </a:prstGeom>
        </p:spPr>
        <p:txBody>
          <a:bodyPr lIns="0" tIns="0" rIns="0" bIns="0" rtlCol="0" anchor="t">
            <a:spAutoFit/>
          </a:bodyPr>
          <a:lstStyle/>
          <a:p>
            <a:pPr marL="0" lvl="0" indent="0" algn="l">
              <a:lnSpc>
                <a:spcPts val="5279"/>
              </a:lnSpc>
            </a:pPr>
            <a:r>
              <a:rPr lang="en-US" sz="4399">
                <a:solidFill>
                  <a:srgbClr val="403F3F"/>
                </a:solidFill>
                <a:latin typeface="Agrandir Bold"/>
                <a:ea typeface="Agrandir Bold"/>
                <a:cs typeface="Agrandir Bold"/>
                <a:sym typeface="Agrandir Bold"/>
              </a:rPr>
              <a:t>Good Friday is observed to commemorate the crucifixion and death of Jesus Christ.</a:t>
            </a:r>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040195" y="8083241"/>
            <a:ext cx="5082479" cy="5342947"/>
          </a:xfrm>
          <a:custGeom>
            <a:avLst/>
            <a:gdLst/>
            <a:ahLst/>
            <a:cxnLst/>
            <a:rect l="l" t="t" r="r" b="b"/>
            <a:pathLst>
              <a:path w="5082479" h="5342947">
                <a:moveTo>
                  <a:pt x="5082479" y="5342947"/>
                </a:moveTo>
                <a:lnTo>
                  <a:pt x="0" y="5342947"/>
                </a:lnTo>
                <a:lnTo>
                  <a:pt x="0" y="0"/>
                </a:lnTo>
                <a:lnTo>
                  <a:pt x="5082479" y="0"/>
                </a:lnTo>
                <a:lnTo>
                  <a:pt x="5082479" y="5342947"/>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14942937" y="-5545811"/>
            <a:ext cx="7523766" cy="7909347"/>
          </a:xfrm>
          <a:custGeom>
            <a:avLst/>
            <a:gdLst/>
            <a:ahLst/>
            <a:cxnLst/>
            <a:rect l="l" t="t" r="r" b="b"/>
            <a:pathLst>
              <a:path w="7523766" h="7909347">
                <a:moveTo>
                  <a:pt x="7523767" y="7909347"/>
                </a:moveTo>
                <a:lnTo>
                  <a:pt x="0" y="7909347"/>
                </a:lnTo>
                <a:lnTo>
                  <a:pt x="0" y="0"/>
                </a:lnTo>
                <a:lnTo>
                  <a:pt x="7523767" y="0"/>
                </a:lnTo>
                <a:lnTo>
                  <a:pt x="7523767" y="7909347"/>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flipH="1" flipV="1">
            <a:off x="10255388" y="-2392644"/>
            <a:ext cx="3600996" cy="3785541"/>
          </a:xfrm>
          <a:custGeom>
            <a:avLst/>
            <a:gdLst/>
            <a:ahLst/>
            <a:cxnLst/>
            <a:rect l="l" t="t" r="r" b="b"/>
            <a:pathLst>
              <a:path w="3600996" h="3785541">
                <a:moveTo>
                  <a:pt x="3600997" y="3785541"/>
                </a:moveTo>
                <a:lnTo>
                  <a:pt x="0" y="3785541"/>
                </a:lnTo>
                <a:lnTo>
                  <a:pt x="0" y="0"/>
                </a:lnTo>
                <a:lnTo>
                  <a:pt x="3600997" y="0"/>
                </a:lnTo>
                <a:lnTo>
                  <a:pt x="3600997" y="3785541"/>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6297517" y="1799909"/>
            <a:ext cx="10420913" cy="5835711"/>
          </a:xfrm>
          <a:custGeom>
            <a:avLst/>
            <a:gdLst/>
            <a:ahLst/>
            <a:cxnLst/>
            <a:rect l="l" t="t" r="r" b="b"/>
            <a:pathLst>
              <a:path w="10420913" h="5835711">
                <a:moveTo>
                  <a:pt x="0" y="0"/>
                </a:moveTo>
                <a:lnTo>
                  <a:pt x="10420913" y="0"/>
                </a:lnTo>
                <a:lnTo>
                  <a:pt x="10420913" y="5835712"/>
                </a:lnTo>
                <a:lnTo>
                  <a:pt x="0" y="5835712"/>
                </a:lnTo>
                <a:lnTo>
                  <a:pt x="0" y="0"/>
                </a:lnTo>
                <a:close/>
              </a:path>
            </a:pathLst>
          </a:custGeom>
          <a:blipFill>
            <a:blip r:embed="rId6"/>
            <a:stretch>
              <a:fillRect/>
            </a:stretch>
          </a:blipFill>
        </p:spPr>
      </p:sp>
      <p:sp>
        <p:nvSpPr>
          <p:cNvPr id="6" name="TextBox 6"/>
          <p:cNvSpPr txBox="1"/>
          <p:nvPr/>
        </p:nvSpPr>
        <p:spPr>
          <a:xfrm>
            <a:off x="1028700" y="676275"/>
            <a:ext cx="6911260" cy="2181225"/>
          </a:xfrm>
          <a:prstGeom prst="rect">
            <a:avLst/>
          </a:prstGeom>
        </p:spPr>
        <p:txBody>
          <a:bodyPr lIns="0" tIns="0" rIns="0" bIns="0" rtlCol="0" anchor="t">
            <a:spAutoFit/>
          </a:bodyPr>
          <a:lstStyle/>
          <a:p>
            <a:pPr marL="0" lvl="0" indent="0" algn="l">
              <a:lnSpc>
                <a:spcPts val="14400"/>
              </a:lnSpc>
              <a:spcBef>
                <a:spcPct val="0"/>
              </a:spcBef>
            </a:pPr>
            <a:r>
              <a:rPr lang="en-US" sz="12000">
                <a:solidFill>
                  <a:srgbClr val="403F3F"/>
                </a:solidFill>
                <a:latin typeface="Agrandir Narrow Heavy"/>
                <a:ea typeface="Agrandir Narrow Heavy"/>
                <a:cs typeface="Agrandir Narrow Heavy"/>
                <a:sym typeface="Agrandir Narrow Heavy"/>
              </a:rPr>
              <a:t>Q19</a:t>
            </a:r>
          </a:p>
        </p:txBody>
      </p:sp>
      <p:sp>
        <p:nvSpPr>
          <p:cNvPr id="7" name="TextBox 7"/>
          <p:cNvSpPr txBox="1"/>
          <p:nvPr/>
        </p:nvSpPr>
        <p:spPr>
          <a:xfrm>
            <a:off x="311769" y="3965290"/>
            <a:ext cx="5985748" cy="1447800"/>
          </a:xfrm>
          <a:prstGeom prst="rect">
            <a:avLst/>
          </a:prstGeom>
        </p:spPr>
        <p:txBody>
          <a:bodyPr lIns="0" tIns="0" rIns="0" bIns="0" rtlCol="0" anchor="t">
            <a:spAutoFit/>
          </a:bodyPr>
          <a:lstStyle/>
          <a:p>
            <a:pPr marL="0" lvl="0" indent="0" algn="l">
              <a:lnSpc>
                <a:spcPts val="5521"/>
              </a:lnSpc>
              <a:spcBef>
                <a:spcPct val="0"/>
              </a:spcBef>
            </a:pPr>
            <a:r>
              <a:rPr lang="en-US" sz="4601">
                <a:solidFill>
                  <a:srgbClr val="403F3F"/>
                </a:solidFill>
                <a:latin typeface="Horizon"/>
                <a:ea typeface="Horizon"/>
                <a:cs typeface="Horizon"/>
                <a:sym typeface="Horizon"/>
              </a:rPr>
              <a:t>Eid al-adha (Bakrid)</a:t>
            </a:r>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867469" y="6482650"/>
            <a:ext cx="3411217" cy="3411217"/>
          </a:xfrm>
          <a:custGeom>
            <a:avLst/>
            <a:gdLst/>
            <a:ahLst/>
            <a:cxnLst/>
            <a:rect l="l" t="t" r="r" b="b"/>
            <a:pathLst>
              <a:path w="3411217" h="3411217">
                <a:moveTo>
                  <a:pt x="0" y="0"/>
                </a:moveTo>
                <a:lnTo>
                  <a:pt x="3411217" y="0"/>
                </a:lnTo>
                <a:lnTo>
                  <a:pt x="3411217" y="3411217"/>
                </a:lnTo>
                <a:lnTo>
                  <a:pt x="0" y="34112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789355" y="6182539"/>
            <a:ext cx="5325325" cy="5325325"/>
          </a:xfrm>
          <a:custGeom>
            <a:avLst/>
            <a:gdLst/>
            <a:ahLst/>
            <a:cxnLst/>
            <a:rect l="l" t="t" r="r" b="b"/>
            <a:pathLst>
              <a:path w="5325325" h="5325325">
                <a:moveTo>
                  <a:pt x="0" y="0"/>
                </a:moveTo>
                <a:lnTo>
                  <a:pt x="5325324" y="0"/>
                </a:lnTo>
                <a:lnTo>
                  <a:pt x="5325324"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40438" y="885825"/>
            <a:ext cx="6911260" cy="904875"/>
          </a:xfrm>
          <a:prstGeom prst="rect">
            <a:avLst/>
          </a:prstGeom>
        </p:spPr>
        <p:txBody>
          <a:bodyPr lIns="0" tIns="0" rIns="0" bIns="0" rtlCol="0" anchor="t">
            <a:spAutoFit/>
          </a:bodyPr>
          <a:lstStyle/>
          <a:p>
            <a:pPr marL="0" lvl="0" indent="0" algn="l">
              <a:lnSpc>
                <a:spcPts val="6001"/>
              </a:lnSpc>
              <a:spcBef>
                <a:spcPct val="0"/>
              </a:spcBef>
            </a:pPr>
            <a:r>
              <a:rPr lang="en-US" sz="5001">
                <a:solidFill>
                  <a:srgbClr val="403F3F"/>
                </a:solidFill>
                <a:latin typeface="Agrandir Narrow Heavy"/>
                <a:ea typeface="Agrandir Narrow Heavy"/>
                <a:cs typeface="Agrandir Narrow Heavy"/>
                <a:sym typeface="Agrandir Narrow Heavy"/>
              </a:rPr>
              <a:t>ANSWER</a:t>
            </a:r>
          </a:p>
        </p:txBody>
      </p:sp>
      <p:sp>
        <p:nvSpPr>
          <p:cNvPr id="5" name="Freeform 5"/>
          <p:cNvSpPr/>
          <p:nvPr/>
        </p:nvSpPr>
        <p:spPr>
          <a:xfrm>
            <a:off x="2626373" y="-3004856"/>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7438392" y="-1344234"/>
            <a:ext cx="3411217" cy="3411217"/>
          </a:xfrm>
          <a:custGeom>
            <a:avLst/>
            <a:gdLst/>
            <a:ahLst/>
            <a:cxnLst/>
            <a:rect l="l" t="t" r="r" b="b"/>
            <a:pathLst>
              <a:path w="3411217" h="3411217">
                <a:moveTo>
                  <a:pt x="0" y="0"/>
                </a:moveTo>
                <a:lnTo>
                  <a:pt x="3411216" y="0"/>
                </a:lnTo>
                <a:lnTo>
                  <a:pt x="3411216" y="3411216"/>
                </a:lnTo>
                <a:lnTo>
                  <a:pt x="0" y="34112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4952886" y="4360567"/>
            <a:ext cx="7427331" cy="4897733"/>
          </a:xfrm>
          <a:custGeom>
            <a:avLst/>
            <a:gdLst/>
            <a:ahLst/>
            <a:cxnLst/>
            <a:rect l="l" t="t" r="r" b="b"/>
            <a:pathLst>
              <a:path w="7427331" h="4897733">
                <a:moveTo>
                  <a:pt x="0" y="0"/>
                </a:moveTo>
                <a:lnTo>
                  <a:pt x="7427331" y="0"/>
                </a:lnTo>
                <a:lnTo>
                  <a:pt x="7427331" y="4897733"/>
                </a:lnTo>
                <a:lnTo>
                  <a:pt x="0" y="4897733"/>
                </a:lnTo>
                <a:lnTo>
                  <a:pt x="0" y="0"/>
                </a:lnTo>
                <a:close/>
              </a:path>
            </a:pathLst>
          </a:custGeom>
          <a:blipFill>
            <a:blip r:embed="rId6"/>
            <a:stretch>
              <a:fillRect/>
            </a:stretch>
          </a:blipFill>
        </p:spPr>
      </p:sp>
      <p:sp>
        <p:nvSpPr>
          <p:cNvPr id="8" name="TextBox 8"/>
          <p:cNvSpPr txBox="1"/>
          <p:nvPr/>
        </p:nvSpPr>
        <p:spPr>
          <a:xfrm>
            <a:off x="1040438" y="2122272"/>
            <a:ext cx="16230600" cy="2800350"/>
          </a:xfrm>
          <a:prstGeom prst="rect">
            <a:avLst/>
          </a:prstGeom>
        </p:spPr>
        <p:txBody>
          <a:bodyPr lIns="0" tIns="0" rIns="0" bIns="0" rtlCol="0" anchor="t">
            <a:spAutoFit/>
          </a:bodyPr>
          <a:lstStyle/>
          <a:p>
            <a:pPr algn="l">
              <a:lnSpc>
                <a:spcPts val="5279"/>
              </a:lnSpc>
            </a:pPr>
            <a:r>
              <a:rPr lang="en-US" sz="4399">
                <a:solidFill>
                  <a:srgbClr val="403F3F"/>
                </a:solidFill>
                <a:latin typeface="Agrandir Bold"/>
                <a:ea typeface="Agrandir Bold"/>
                <a:cs typeface="Agrandir Bold"/>
                <a:sym typeface="Agrandir Bold"/>
              </a:rPr>
              <a:t>Eid al-Adha commemorates the willingness of Prophet Ibrahim (Abraham) to sacrifice his son  Ismael in obedience to God</a:t>
            </a:r>
          </a:p>
          <a:p>
            <a:pPr marL="0" lvl="0" indent="0" algn="l">
              <a:lnSpc>
                <a:spcPts val="5279"/>
              </a:lnSpc>
            </a:pPr>
            <a:endParaRPr lang="en-US" sz="4399">
              <a:solidFill>
                <a:srgbClr val="403F3F"/>
              </a:solidFill>
              <a:latin typeface="Agrandir Bold"/>
              <a:ea typeface="Agrandir Bold"/>
              <a:cs typeface="Agrandir Bold"/>
              <a:sym typeface="Agrandir Bold"/>
            </a:endParaRPr>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040195" y="8083241"/>
            <a:ext cx="5082479" cy="5342947"/>
          </a:xfrm>
          <a:custGeom>
            <a:avLst/>
            <a:gdLst/>
            <a:ahLst/>
            <a:cxnLst/>
            <a:rect l="l" t="t" r="r" b="b"/>
            <a:pathLst>
              <a:path w="5082479" h="5342947">
                <a:moveTo>
                  <a:pt x="5082479" y="5342947"/>
                </a:moveTo>
                <a:lnTo>
                  <a:pt x="0" y="5342947"/>
                </a:lnTo>
                <a:lnTo>
                  <a:pt x="0" y="0"/>
                </a:lnTo>
                <a:lnTo>
                  <a:pt x="5082479" y="0"/>
                </a:lnTo>
                <a:lnTo>
                  <a:pt x="5082479" y="5342947"/>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14942937" y="-5545811"/>
            <a:ext cx="7523766" cy="7909347"/>
          </a:xfrm>
          <a:custGeom>
            <a:avLst/>
            <a:gdLst/>
            <a:ahLst/>
            <a:cxnLst/>
            <a:rect l="l" t="t" r="r" b="b"/>
            <a:pathLst>
              <a:path w="7523766" h="7909347">
                <a:moveTo>
                  <a:pt x="7523767" y="7909347"/>
                </a:moveTo>
                <a:lnTo>
                  <a:pt x="0" y="7909347"/>
                </a:lnTo>
                <a:lnTo>
                  <a:pt x="0" y="0"/>
                </a:lnTo>
                <a:lnTo>
                  <a:pt x="7523767" y="0"/>
                </a:lnTo>
                <a:lnTo>
                  <a:pt x="7523767" y="7909347"/>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flipH="1" flipV="1">
            <a:off x="10255388" y="-2392644"/>
            <a:ext cx="3600996" cy="3785541"/>
          </a:xfrm>
          <a:custGeom>
            <a:avLst/>
            <a:gdLst/>
            <a:ahLst/>
            <a:cxnLst/>
            <a:rect l="l" t="t" r="r" b="b"/>
            <a:pathLst>
              <a:path w="3600996" h="3785541">
                <a:moveTo>
                  <a:pt x="3600997" y="3785541"/>
                </a:moveTo>
                <a:lnTo>
                  <a:pt x="0" y="3785541"/>
                </a:lnTo>
                <a:lnTo>
                  <a:pt x="0" y="0"/>
                </a:lnTo>
                <a:lnTo>
                  <a:pt x="3600997" y="0"/>
                </a:lnTo>
                <a:lnTo>
                  <a:pt x="3600997" y="3785541"/>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6866236" y="1879442"/>
            <a:ext cx="9792173" cy="6528115"/>
          </a:xfrm>
          <a:custGeom>
            <a:avLst/>
            <a:gdLst/>
            <a:ahLst/>
            <a:cxnLst/>
            <a:rect l="l" t="t" r="r" b="b"/>
            <a:pathLst>
              <a:path w="9792173" h="6528115">
                <a:moveTo>
                  <a:pt x="0" y="0"/>
                </a:moveTo>
                <a:lnTo>
                  <a:pt x="9792173" y="0"/>
                </a:lnTo>
                <a:lnTo>
                  <a:pt x="9792173" y="6528116"/>
                </a:lnTo>
                <a:lnTo>
                  <a:pt x="0" y="6528116"/>
                </a:lnTo>
                <a:lnTo>
                  <a:pt x="0" y="0"/>
                </a:lnTo>
                <a:close/>
              </a:path>
            </a:pathLst>
          </a:custGeom>
          <a:blipFill>
            <a:blip r:embed="rId6"/>
            <a:stretch>
              <a:fillRect/>
            </a:stretch>
          </a:blipFill>
        </p:spPr>
      </p:sp>
      <p:sp>
        <p:nvSpPr>
          <p:cNvPr id="6" name="TextBox 6"/>
          <p:cNvSpPr txBox="1"/>
          <p:nvPr/>
        </p:nvSpPr>
        <p:spPr>
          <a:xfrm>
            <a:off x="1028700" y="676275"/>
            <a:ext cx="6911260" cy="2181225"/>
          </a:xfrm>
          <a:prstGeom prst="rect">
            <a:avLst/>
          </a:prstGeom>
        </p:spPr>
        <p:txBody>
          <a:bodyPr lIns="0" tIns="0" rIns="0" bIns="0" rtlCol="0" anchor="t">
            <a:spAutoFit/>
          </a:bodyPr>
          <a:lstStyle/>
          <a:p>
            <a:pPr marL="0" lvl="0" indent="0" algn="l">
              <a:lnSpc>
                <a:spcPts val="14400"/>
              </a:lnSpc>
              <a:spcBef>
                <a:spcPct val="0"/>
              </a:spcBef>
            </a:pPr>
            <a:r>
              <a:rPr lang="en-US" sz="12000">
                <a:solidFill>
                  <a:srgbClr val="403F3F"/>
                </a:solidFill>
                <a:latin typeface="Agrandir Narrow Heavy"/>
                <a:ea typeface="Agrandir Narrow Heavy"/>
                <a:cs typeface="Agrandir Narrow Heavy"/>
                <a:sym typeface="Agrandir Narrow Heavy"/>
              </a:rPr>
              <a:t>Q20</a:t>
            </a:r>
          </a:p>
        </p:txBody>
      </p:sp>
      <p:sp>
        <p:nvSpPr>
          <p:cNvPr id="7" name="TextBox 7"/>
          <p:cNvSpPr txBox="1"/>
          <p:nvPr/>
        </p:nvSpPr>
        <p:spPr>
          <a:xfrm>
            <a:off x="828626" y="3762839"/>
            <a:ext cx="5268817" cy="2152650"/>
          </a:xfrm>
          <a:prstGeom prst="rect">
            <a:avLst/>
          </a:prstGeom>
        </p:spPr>
        <p:txBody>
          <a:bodyPr lIns="0" tIns="0" rIns="0" bIns="0" rtlCol="0" anchor="t">
            <a:spAutoFit/>
          </a:bodyPr>
          <a:lstStyle/>
          <a:p>
            <a:pPr algn="l">
              <a:lnSpc>
                <a:spcPts val="8281"/>
              </a:lnSpc>
            </a:pPr>
            <a:r>
              <a:rPr lang="en-US" sz="6901">
                <a:solidFill>
                  <a:srgbClr val="403F3F"/>
                </a:solidFill>
                <a:latin typeface="Horizon"/>
                <a:ea typeface="Horizon"/>
                <a:cs typeface="Horizon"/>
                <a:sym typeface="Horizon"/>
              </a:rPr>
              <a:t>Yugadi</a:t>
            </a:r>
          </a:p>
          <a:p>
            <a:pPr marL="0" lvl="0" indent="0" algn="l">
              <a:lnSpc>
                <a:spcPts val="8161"/>
              </a:lnSpc>
              <a:spcBef>
                <a:spcPct val="0"/>
              </a:spcBef>
            </a:pPr>
            <a:r>
              <a:rPr lang="en-US" sz="6801">
                <a:solidFill>
                  <a:srgbClr val="403F3F"/>
                </a:solidFill>
                <a:latin typeface="Horizon"/>
                <a:ea typeface="Horizon"/>
                <a:cs typeface="Horizon"/>
                <a:sym typeface="Horizon"/>
              </a:rPr>
              <a:t>(ugadi)</a:t>
            </a: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867469" y="6482650"/>
            <a:ext cx="3411217" cy="3411217"/>
          </a:xfrm>
          <a:custGeom>
            <a:avLst/>
            <a:gdLst/>
            <a:ahLst/>
            <a:cxnLst/>
            <a:rect l="l" t="t" r="r" b="b"/>
            <a:pathLst>
              <a:path w="3411217" h="3411217">
                <a:moveTo>
                  <a:pt x="0" y="0"/>
                </a:moveTo>
                <a:lnTo>
                  <a:pt x="3411217" y="0"/>
                </a:lnTo>
                <a:lnTo>
                  <a:pt x="3411217" y="3411217"/>
                </a:lnTo>
                <a:lnTo>
                  <a:pt x="0" y="34112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789355" y="6182539"/>
            <a:ext cx="5325325" cy="5325325"/>
          </a:xfrm>
          <a:custGeom>
            <a:avLst/>
            <a:gdLst/>
            <a:ahLst/>
            <a:cxnLst/>
            <a:rect l="l" t="t" r="r" b="b"/>
            <a:pathLst>
              <a:path w="5325325" h="5325325">
                <a:moveTo>
                  <a:pt x="0" y="0"/>
                </a:moveTo>
                <a:lnTo>
                  <a:pt x="5325324" y="0"/>
                </a:lnTo>
                <a:lnTo>
                  <a:pt x="5325324"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40438" y="885825"/>
            <a:ext cx="6911260" cy="904875"/>
          </a:xfrm>
          <a:prstGeom prst="rect">
            <a:avLst/>
          </a:prstGeom>
        </p:spPr>
        <p:txBody>
          <a:bodyPr lIns="0" tIns="0" rIns="0" bIns="0" rtlCol="0" anchor="t">
            <a:spAutoFit/>
          </a:bodyPr>
          <a:lstStyle/>
          <a:p>
            <a:pPr marL="0" lvl="0" indent="0" algn="l">
              <a:lnSpc>
                <a:spcPts val="6001"/>
              </a:lnSpc>
              <a:spcBef>
                <a:spcPct val="0"/>
              </a:spcBef>
            </a:pPr>
            <a:r>
              <a:rPr lang="en-US" sz="5001">
                <a:solidFill>
                  <a:srgbClr val="403F3F"/>
                </a:solidFill>
                <a:latin typeface="Agrandir Narrow Heavy"/>
                <a:ea typeface="Agrandir Narrow Heavy"/>
                <a:cs typeface="Agrandir Narrow Heavy"/>
                <a:sym typeface="Agrandir Narrow Heavy"/>
              </a:rPr>
              <a:t>ANSWER</a:t>
            </a:r>
          </a:p>
        </p:txBody>
      </p:sp>
      <p:sp>
        <p:nvSpPr>
          <p:cNvPr id="5" name="Freeform 5"/>
          <p:cNvSpPr/>
          <p:nvPr/>
        </p:nvSpPr>
        <p:spPr>
          <a:xfrm>
            <a:off x="2626373" y="-3004856"/>
            <a:ext cx="5325325" cy="5325325"/>
          </a:xfrm>
          <a:custGeom>
            <a:avLst/>
            <a:gdLst/>
            <a:ahLst/>
            <a:cxnLst/>
            <a:rect l="l" t="t" r="r" b="b"/>
            <a:pathLst>
              <a:path w="5325325" h="5325325">
                <a:moveTo>
                  <a:pt x="0" y="0"/>
                </a:moveTo>
                <a:lnTo>
                  <a:pt x="5325325" y="0"/>
                </a:lnTo>
                <a:lnTo>
                  <a:pt x="5325325" y="5325325"/>
                </a:lnTo>
                <a:lnTo>
                  <a:pt x="0" y="532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7438392" y="-1344234"/>
            <a:ext cx="3411217" cy="3411217"/>
          </a:xfrm>
          <a:custGeom>
            <a:avLst/>
            <a:gdLst/>
            <a:ahLst/>
            <a:cxnLst/>
            <a:rect l="l" t="t" r="r" b="b"/>
            <a:pathLst>
              <a:path w="3411217" h="3411217">
                <a:moveTo>
                  <a:pt x="0" y="0"/>
                </a:moveTo>
                <a:lnTo>
                  <a:pt x="3411216" y="0"/>
                </a:lnTo>
                <a:lnTo>
                  <a:pt x="3411216" y="3411216"/>
                </a:lnTo>
                <a:lnTo>
                  <a:pt x="0" y="34112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4711994" y="4523579"/>
            <a:ext cx="8264505" cy="4628123"/>
          </a:xfrm>
          <a:custGeom>
            <a:avLst/>
            <a:gdLst/>
            <a:ahLst/>
            <a:cxnLst/>
            <a:rect l="l" t="t" r="r" b="b"/>
            <a:pathLst>
              <a:path w="8264505" h="4628123">
                <a:moveTo>
                  <a:pt x="0" y="0"/>
                </a:moveTo>
                <a:lnTo>
                  <a:pt x="8264504" y="0"/>
                </a:lnTo>
                <a:lnTo>
                  <a:pt x="8264504" y="4628123"/>
                </a:lnTo>
                <a:lnTo>
                  <a:pt x="0" y="4628123"/>
                </a:lnTo>
                <a:lnTo>
                  <a:pt x="0" y="0"/>
                </a:lnTo>
                <a:close/>
              </a:path>
            </a:pathLst>
          </a:custGeom>
          <a:blipFill>
            <a:blip r:embed="rId6"/>
            <a:stretch>
              <a:fillRect/>
            </a:stretch>
          </a:blipFill>
        </p:spPr>
      </p:sp>
      <p:sp>
        <p:nvSpPr>
          <p:cNvPr id="8" name="TextBox 8"/>
          <p:cNvSpPr txBox="1"/>
          <p:nvPr/>
        </p:nvSpPr>
        <p:spPr>
          <a:xfrm>
            <a:off x="1040438" y="2122272"/>
            <a:ext cx="16230600" cy="2133600"/>
          </a:xfrm>
          <a:prstGeom prst="rect">
            <a:avLst/>
          </a:prstGeom>
        </p:spPr>
        <p:txBody>
          <a:bodyPr lIns="0" tIns="0" rIns="0" bIns="0" rtlCol="0" anchor="t">
            <a:spAutoFit/>
          </a:bodyPr>
          <a:lstStyle/>
          <a:p>
            <a:pPr marL="0" lvl="0" indent="0" algn="l">
              <a:lnSpc>
                <a:spcPts val="5279"/>
              </a:lnSpc>
            </a:pPr>
            <a:r>
              <a:rPr lang="en-US" sz="4399">
                <a:solidFill>
                  <a:srgbClr val="403F3F"/>
                </a:solidFill>
                <a:latin typeface="Agrandir Bold"/>
                <a:ea typeface="Agrandir Bold"/>
                <a:cs typeface="Agrandir Bold"/>
                <a:sym typeface="Agrandir Bold"/>
              </a:rPr>
              <a:t>Yugadi(Ugadi) marks the New Year in the Hindu Calendar, belived to be when Lord Brahma began creating the universe.</a:t>
            </a:r>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grpSp>
        <p:nvGrpSpPr>
          <p:cNvPr id="2" name="Group 2"/>
          <p:cNvGrpSpPr/>
          <p:nvPr/>
        </p:nvGrpSpPr>
        <p:grpSpPr>
          <a:xfrm>
            <a:off x="-10350482" y="-248113"/>
            <a:ext cx="19494482" cy="11646891"/>
            <a:chOff x="0" y="0"/>
            <a:chExt cx="5134349" cy="3067494"/>
          </a:xfrm>
        </p:grpSpPr>
        <p:sp>
          <p:nvSpPr>
            <p:cNvPr id="3" name="Freeform 3"/>
            <p:cNvSpPr/>
            <p:nvPr/>
          </p:nvSpPr>
          <p:spPr>
            <a:xfrm>
              <a:off x="0" y="0"/>
              <a:ext cx="5134349" cy="3067494"/>
            </a:xfrm>
            <a:custGeom>
              <a:avLst/>
              <a:gdLst/>
              <a:ahLst/>
              <a:cxnLst/>
              <a:rect l="l" t="t" r="r" b="b"/>
              <a:pathLst>
                <a:path w="5134349" h="3067494">
                  <a:moveTo>
                    <a:pt x="0" y="0"/>
                  </a:moveTo>
                  <a:lnTo>
                    <a:pt x="5134349" y="0"/>
                  </a:lnTo>
                  <a:lnTo>
                    <a:pt x="5134349" y="3067494"/>
                  </a:lnTo>
                  <a:lnTo>
                    <a:pt x="0" y="3067494"/>
                  </a:lnTo>
                  <a:close/>
                </a:path>
              </a:pathLst>
            </a:custGeom>
            <a:solidFill>
              <a:srgbClr val="403F3F"/>
            </a:solidFill>
          </p:spPr>
        </p:sp>
        <p:sp>
          <p:nvSpPr>
            <p:cNvPr id="4" name="TextBox 4"/>
            <p:cNvSpPr txBox="1"/>
            <p:nvPr/>
          </p:nvSpPr>
          <p:spPr>
            <a:xfrm>
              <a:off x="0" y="-38100"/>
              <a:ext cx="5134349" cy="3105594"/>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317377" y="-1005063"/>
            <a:ext cx="6514592" cy="6580396"/>
          </a:xfrm>
          <a:custGeom>
            <a:avLst/>
            <a:gdLst/>
            <a:ahLst/>
            <a:cxnLst/>
            <a:rect l="l" t="t" r="r" b="b"/>
            <a:pathLst>
              <a:path w="6514592" h="6580396">
                <a:moveTo>
                  <a:pt x="0" y="0"/>
                </a:moveTo>
                <a:lnTo>
                  <a:pt x="6514592" y="0"/>
                </a:lnTo>
                <a:lnTo>
                  <a:pt x="6514592" y="6580396"/>
                </a:lnTo>
                <a:lnTo>
                  <a:pt x="0" y="65803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10348040" y="3965280"/>
            <a:ext cx="6911260" cy="14573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403F3F"/>
                </a:solidFill>
                <a:latin typeface="Agrandir Narrow Heavy"/>
                <a:ea typeface="Agrandir Narrow Heavy"/>
                <a:cs typeface="Agrandir Narrow Heavy"/>
                <a:sym typeface="Agrandir Narrow Heavy"/>
              </a:rPr>
              <a:t>Thank You</a:t>
            </a:r>
          </a:p>
        </p:txBody>
      </p:sp>
      <p:sp>
        <p:nvSpPr>
          <p:cNvPr id="7" name="Freeform 7"/>
          <p:cNvSpPr/>
          <p:nvPr/>
        </p:nvSpPr>
        <p:spPr>
          <a:xfrm>
            <a:off x="4319570" y="6551830"/>
            <a:ext cx="5426507" cy="5412940"/>
          </a:xfrm>
          <a:custGeom>
            <a:avLst/>
            <a:gdLst/>
            <a:ahLst/>
            <a:cxnLst/>
            <a:rect l="l" t="t" r="r" b="b"/>
            <a:pathLst>
              <a:path w="5426507" h="5412940">
                <a:moveTo>
                  <a:pt x="0" y="0"/>
                </a:moveTo>
                <a:lnTo>
                  <a:pt x="5426507" y="0"/>
                </a:lnTo>
                <a:lnTo>
                  <a:pt x="5426507" y="5412940"/>
                </a:lnTo>
                <a:lnTo>
                  <a:pt x="0" y="541294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867469" y="6482650"/>
            <a:ext cx="3411217" cy="3411217"/>
          </a:xfrm>
          <a:custGeom>
            <a:avLst/>
            <a:gdLst/>
            <a:ahLst/>
            <a:cxnLst/>
            <a:rect l="l" t="t" r="r" b="b"/>
            <a:pathLst>
              <a:path w="3411217" h="3411217">
                <a:moveTo>
                  <a:pt x="0" y="0"/>
                </a:moveTo>
                <a:lnTo>
                  <a:pt x="3411217" y="0"/>
                </a:lnTo>
                <a:lnTo>
                  <a:pt x="3411217" y="3411217"/>
                </a:lnTo>
                <a:lnTo>
                  <a:pt x="0" y="34112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789355" y="6232558"/>
            <a:ext cx="5325325" cy="5325325"/>
          </a:xfrm>
          <a:custGeom>
            <a:avLst/>
            <a:gdLst/>
            <a:ahLst/>
            <a:cxnLst/>
            <a:rect l="l" t="t" r="r" b="b"/>
            <a:pathLst>
              <a:path w="5325325" h="5325325">
                <a:moveTo>
                  <a:pt x="0" y="0"/>
                </a:moveTo>
                <a:lnTo>
                  <a:pt x="5325324" y="0"/>
                </a:lnTo>
                <a:lnTo>
                  <a:pt x="5325324" y="5325324"/>
                </a:lnTo>
                <a:lnTo>
                  <a:pt x="0" y="53253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40438" y="885825"/>
            <a:ext cx="6911260" cy="904875"/>
          </a:xfrm>
          <a:prstGeom prst="rect">
            <a:avLst/>
          </a:prstGeom>
        </p:spPr>
        <p:txBody>
          <a:bodyPr lIns="0" tIns="0" rIns="0" bIns="0" rtlCol="0" anchor="t">
            <a:spAutoFit/>
          </a:bodyPr>
          <a:lstStyle/>
          <a:p>
            <a:pPr marL="0" lvl="0" indent="0" algn="l">
              <a:lnSpc>
                <a:spcPts val="6001"/>
              </a:lnSpc>
              <a:spcBef>
                <a:spcPct val="0"/>
              </a:spcBef>
            </a:pPr>
            <a:r>
              <a:rPr lang="en-US" sz="5001">
                <a:solidFill>
                  <a:srgbClr val="403F3F"/>
                </a:solidFill>
                <a:latin typeface="Agrandir Narrow Heavy"/>
                <a:ea typeface="Agrandir Narrow Heavy"/>
                <a:cs typeface="Agrandir Narrow Heavy"/>
                <a:sym typeface="Agrandir Narrow Heavy"/>
              </a:rPr>
              <a:t>ANSWER</a:t>
            </a:r>
          </a:p>
        </p:txBody>
      </p:sp>
      <p:sp>
        <p:nvSpPr>
          <p:cNvPr id="5" name="Freeform 5"/>
          <p:cNvSpPr/>
          <p:nvPr/>
        </p:nvSpPr>
        <p:spPr>
          <a:xfrm>
            <a:off x="2602898" y="-3258342"/>
            <a:ext cx="5325325" cy="5325325"/>
          </a:xfrm>
          <a:custGeom>
            <a:avLst/>
            <a:gdLst/>
            <a:ahLst/>
            <a:cxnLst/>
            <a:rect l="l" t="t" r="r" b="b"/>
            <a:pathLst>
              <a:path w="5325325" h="5325325">
                <a:moveTo>
                  <a:pt x="0" y="0"/>
                </a:moveTo>
                <a:lnTo>
                  <a:pt x="5325324" y="0"/>
                </a:lnTo>
                <a:lnTo>
                  <a:pt x="5325324" y="5325324"/>
                </a:lnTo>
                <a:lnTo>
                  <a:pt x="0" y="53253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7438392" y="-1344234"/>
            <a:ext cx="3411217" cy="3411217"/>
          </a:xfrm>
          <a:custGeom>
            <a:avLst/>
            <a:gdLst/>
            <a:ahLst/>
            <a:cxnLst/>
            <a:rect l="l" t="t" r="r" b="b"/>
            <a:pathLst>
              <a:path w="3411217" h="3411217">
                <a:moveTo>
                  <a:pt x="0" y="0"/>
                </a:moveTo>
                <a:lnTo>
                  <a:pt x="3411216" y="0"/>
                </a:lnTo>
                <a:lnTo>
                  <a:pt x="3411216" y="3411216"/>
                </a:lnTo>
                <a:lnTo>
                  <a:pt x="0" y="34112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3782866" y="6880496"/>
            <a:ext cx="4168832" cy="3126624"/>
          </a:xfrm>
          <a:custGeom>
            <a:avLst/>
            <a:gdLst/>
            <a:ahLst/>
            <a:cxnLst/>
            <a:rect l="l" t="t" r="r" b="b"/>
            <a:pathLst>
              <a:path w="4168832" h="3126624">
                <a:moveTo>
                  <a:pt x="0" y="0"/>
                </a:moveTo>
                <a:lnTo>
                  <a:pt x="4168832" y="0"/>
                </a:lnTo>
                <a:lnTo>
                  <a:pt x="4168832" y="3126624"/>
                </a:lnTo>
                <a:lnTo>
                  <a:pt x="0" y="3126624"/>
                </a:lnTo>
                <a:lnTo>
                  <a:pt x="0" y="0"/>
                </a:lnTo>
                <a:close/>
              </a:path>
            </a:pathLst>
          </a:custGeom>
          <a:blipFill>
            <a:blip r:embed="rId6"/>
            <a:stretch>
              <a:fillRect/>
            </a:stretch>
          </a:blipFill>
        </p:spPr>
      </p:sp>
      <p:sp>
        <p:nvSpPr>
          <p:cNvPr id="8" name="Freeform 8"/>
          <p:cNvSpPr/>
          <p:nvPr/>
        </p:nvSpPr>
        <p:spPr>
          <a:xfrm>
            <a:off x="8847810" y="6900125"/>
            <a:ext cx="4469421" cy="3106995"/>
          </a:xfrm>
          <a:custGeom>
            <a:avLst/>
            <a:gdLst/>
            <a:ahLst/>
            <a:cxnLst/>
            <a:rect l="l" t="t" r="r" b="b"/>
            <a:pathLst>
              <a:path w="4469421" h="3106995">
                <a:moveTo>
                  <a:pt x="0" y="0"/>
                </a:moveTo>
                <a:lnTo>
                  <a:pt x="4469421" y="0"/>
                </a:lnTo>
                <a:lnTo>
                  <a:pt x="4469421" y="3106995"/>
                </a:lnTo>
                <a:lnTo>
                  <a:pt x="0" y="3106995"/>
                </a:lnTo>
                <a:lnTo>
                  <a:pt x="0" y="0"/>
                </a:lnTo>
                <a:close/>
              </a:path>
            </a:pathLst>
          </a:custGeom>
          <a:blipFill>
            <a:blip r:embed="rId7"/>
            <a:stretch>
              <a:fillRect/>
            </a:stretch>
          </a:blipFill>
        </p:spPr>
      </p:sp>
      <p:sp>
        <p:nvSpPr>
          <p:cNvPr id="9" name="TextBox 9"/>
          <p:cNvSpPr txBox="1"/>
          <p:nvPr/>
        </p:nvSpPr>
        <p:spPr>
          <a:xfrm>
            <a:off x="1028700" y="1977569"/>
            <a:ext cx="16230600" cy="1247778"/>
          </a:xfrm>
          <a:prstGeom prst="rect">
            <a:avLst/>
          </a:prstGeom>
        </p:spPr>
        <p:txBody>
          <a:bodyPr lIns="0" tIns="0" rIns="0" bIns="0" rtlCol="0" anchor="t">
            <a:spAutoFit/>
          </a:bodyPr>
          <a:lstStyle/>
          <a:p>
            <a:pPr marL="0" lvl="0" indent="0" algn="l">
              <a:lnSpc>
                <a:spcPts val="8999"/>
              </a:lnSpc>
              <a:spcBef>
                <a:spcPct val="0"/>
              </a:spcBef>
            </a:pPr>
            <a:r>
              <a:rPr lang="en-US" sz="5999">
                <a:solidFill>
                  <a:srgbClr val="403F3F"/>
                </a:solidFill>
                <a:latin typeface="Agrandir Bold"/>
                <a:ea typeface="Agrandir Bold"/>
                <a:cs typeface="Agrandir Bold"/>
                <a:sym typeface="Agrandir Bold"/>
              </a:rPr>
              <a:t>X is Paryaya  , Y is Udupi Krishna Matha</a:t>
            </a:r>
          </a:p>
        </p:txBody>
      </p:sp>
      <p:sp>
        <p:nvSpPr>
          <p:cNvPr id="10" name="TextBox 10"/>
          <p:cNvSpPr txBox="1"/>
          <p:nvPr/>
        </p:nvSpPr>
        <p:spPr>
          <a:xfrm>
            <a:off x="1028700" y="3265992"/>
            <a:ext cx="16218862" cy="3376958"/>
          </a:xfrm>
          <a:prstGeom prst="rect">
            <a:avLst/>
          </a:prstGeom>
        </p:spPr>
        <p:txBody>
          <a:bodyPr lIns="0" tIns="0" rIns="0" bIns="0" rtlCol="0" anchor="t">
            <a:spAutoFit/>
          </a:bodyPr>
          <a:lstStyle/>
          <a:p>
            <a:pPr marL="0" lvl="0" indent="0" algn="l">
              <a:lnSpc>
                <a:spcPts val="5327"/>
              </a:lnSpc>
            </a:pPr>
            <a:r>
              <a:rPr lang="en-US" sz="4097">
                <a:solidFill>
                  <a:srgbClr val="000000"/>
                </a:solidFill>
                <a:latin typeface="Quicksand Medium"/>
                <a:ea typeface="Quicksand Medium"/>
                <a:cs typeface="Quicksand Medium"/>
                <a:sym typeface="Quicksand Medium"/>
              </a:rPr>
              <a:t>Paryaya is a festival held every two years in Udupi where the management of the Krishna Temple is handed over to one of the eight mathas. Each time, a new Swamiji takes charge for two years, continuing a tradition that has been in place for over 700 years.</a:t>
            </a:r>
          </a:p>
        </p:txBody>
      </p:sp>
      <p:sp>
        <p:nvSpPr>
          <p:cNvPr id="11" name="TextBox 11"/>
          <p:cNvSpPr txBox="1"/>
          <p:nvPr/>
        </p:nvSpPr>
        <p:spPr>
          <a:xfrm>
            <a:off x="12566954" y="7861009"/>
            <a:ext cx="4177298" cy="476250"/>
          </a:xfrm>
          <a:prstGeom prst="rect">
            <a:avLst/>
          </a:prstGeom>
        </p:spPr>
        <p:txBody>
          <a:bodyPr lIns="0" tIns="0" rIns="0" bIns="0" rtlCol="0" anchor="t">
            <a:spAutoFit/>
          </a:bodyPr>
          <a:lstStyle/>
          <a:p>
            <a:pPr marL="0" lvl="0" indent="0" algn="ctr">
              <a:lnSpc>
                <a:spcPts val="3899"/>
              </a:lnSpc>
            </a:pPr>
            <a:r>
              <a:rPr lang="en-US" sz="2999">
                <a:solidFill>
                  <a:srgbClr val="FCF3E8"/>
                </a:solidFill>
                <a:latin typeface="Quicksand Medium"/>
                <a:ea typeface="Quicksand Medium"/>
                <a:cs typeface="Quicksand Medium"/>
                <a:sym typeface="Quicksand Medium"/>
              </a:rPr>
              <a:t>Dramatic irony</a:t>
            </a: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266275" y="7889584"/>
            <a:ext cx="3186911" cy="3194898"/>
          </a:xfrm>
          <a:custGeom>
            <a:avLst/>
            <a:gdLst/>
            <a:ahLst/>
            <a:cxnLst/>
            <a:rect l="l" t="t" r="r" b="b"/>
            <a:pathLst>
              <a:path w="3186911" h="3194898">
                <a:moveTo>
                  <a:pt x="0" y="0"/>
                </a:moveTo>
                <a:lnTo>
                  <a:pt x="3186911" y="0"/>
                </a:lnTo>
                <a:lnTo>
                  <a:pt x="3186911" y="3194898"/>
                </a:lnTo>
                <a:lnTo>
                  <a:pt x="0" y="319489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9539145" y="-2590179"/>
            <a:ext cx="6055617" cy="6070794"/>
          </a:xfrm>
          <a:custGeom>
            <a:avLst/>
            <a:gdLst/>
            <a:ahLst/>
            <a:cxnLst/>
            <a:rect l="l" t="t" r="r" b="b"/>
            <a:pathLst>
              <a:path w="6055617" h="6070794">
                <a:moveTo>
                  <a:pt x="0" y="0"/>
                </a:moveTo>
                <a:lnTo>
                  <a:pt x="6055618" y="0"/>
                </a:lnTo>
                <a:lnTo>
                  <a:pt x="6055618" y="6070794"/>
                </a:lnTo>
                <a:lnTo>
                  <a:pt x="0" y="607079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28700" y="3597617"/>
            <a:ext cx="16230600" cy="2558417"/>
          </a:xfrm>
          <a:prstGeom prst="rect">
            <a:avLst/>
          </a:prstGeom>
        </p:spPr>
        <p:txBody>
          <a:bodyPr lIns="0" tIns="0" rIns="0" bIns="0" rtlCol="0" anchor="t">
            <a:spAutoFit/>
          </a:bodyPr>
          <a:lstStyle/>
          <a:p>
            <a:pPr marL="0" lvl="0" indent="0" algn="l">
              <a:lnSpc>
                <a:spcPts val="6899"/>
              </a:lnSpc>
              <a:spcBef>
                <a:spcPct val="0"/>
              </a:spcBef>
            </a:pPr>
            <a:r>
              <a:rPr lang="en-US" sz="4599">
                <a:solidFill>
                  <a:srgbClr val="000000"/>
                </a:solidFill>
                <a:latin typeface="Quicksand Bold"/>
                <a:ea typeface="Quicksand Bold"/>
                <a:cs typeface="Quicksand Bold"/>
                <a:sym typeface="Quicksand Bold"/>
              </a:rPr>
              <a:t>X is a major festival in Kerala that includes the famous Vallamkali boat races and celebrates the mythical return of King Mahabali. What is X?</a:t>
            </a:r>
          </a:p>
        </p:txBody>
      </p:sp>
      <p:sp>
        <p:nvSpPr>
          <p:cNvPr id="5" name="TextBox 5"/>
          <p:cNvSpPr txBox="1"/>
          <p:nvPr/>
        </p:nvSpPr>
        <p:spPr>
          <a:xfrm>
            <a:off x="1016962" y="1299390"/>
            <a:ext cx="6911260" cy="2181225"/>
          </a:xfrm>
          <a:prstGeom prst="rect">
            <a:avLst/>
          </a:prstGeom>
        </p:spPr>
        <p:txBody>
          <a:bodyPr lIns="0" tIns="0" rIns="0" bIns="0" rtlCol="0" anchor="t">
            <a:spAutoFit/>
          </a:bodyPr>
          <a:lstStyle/>
          <a:p>
            <a:pPr marL="0" lvl="0" indent="0" algn="l">
              <a:lnSpc>
                <a:spcPts val="14400"/>
              </a:lnSpc>
              <a:spcBef>
                <a:spcPct val="0"/>
              </a:spcBef>
            </a:pPr>
            <a:r>
              <a:rPr lang="en-US" sz="12000">
                <a:solidFill>
                  <a:srgbClr val="403F3F"/>
                </a:solidFill>
                <a:latin typeface="Agrandir Narrow Heavy"/>
                <a:ea typeface="Agrandir Narrow Heavy"/>
                <a:cs typeface="Agrandir Narrow Heavy"/>
                <a:sym typeface="Agrandir Narrow Heavy"/>
              </a:rPr>
              <a:t>Q2</a:t>
            </a:r>
          </a:p>
        </p:txBody>
      </p:sp>
      <p:sp>
        <p:nvSpPr>
          <p:cNvPr id="6" name="Freeform 6"/>
          <p:cNvSpPr/>
          <p:nvPr/>
        </p:nvSpPr>
        <p:spPr>
          <a:xfrm>
            <a:off x="16082733" y="1050684"/>
            <a:ext cx="3186911" cy="3194898"/>
          </a:xfrm>
          <a:custGeom>
            <a:avLst/>
            <a:gdLst/>
            <a:ahLst/>
            <a:cxnLst/>
            <a:rect l="l" t="t" r="r" b="b"/>
            <a:pathLst>
              <a:path w="3186911" h="3194898">
                <a:moveTo>
                  <a:pt x="0" y="0"/>
                </a:moveTo>
                <a:lnTo>
                  <a:pt x="3186911" y="0"/>
                </a:lnTo>
                <a:lnTo>
                  <a:pt x="3186911" y="3194898"/>
                </a:lnTo>
                <a:lnTo>
                  <a:pt x="0" y="319489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867469" y="6482650"/>
            <a:ext cx="3411217" cy="3411217"/>
          </a:xfrm>
          <a:custGeom>
            <a:avLst/>
            <a:gdLst/>
            <a:ahLst/>
            <a:cxnLst/>
            <a:rect l="l" t="t" r="r" b="b"/>
            <a:pathLst>
              <a:path w="3411217" h="3411217">
                <a:moveTo>
                  <a:pt x="0" y="0"/>
                </a:moveTo>
                <a:lnTo>
                  <a:pt x="3411217" y="0"/>
                </a:lnTo>
                <a:lnTo>
                  <a:pt x="3411217" y="3411217"/>
                </a:lnTo>
                <a:lnTo>
                  <a:pt x="0" y="34112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789355" y="6232558"/>
            <a:ext cx="5325325" cy="5325325"/>
          </a:xfrm>
          <a:custGeom>
            <a:avLst/>
            <a:gdLst/>
            <a:ahLst/>
            <a:cxnLst/>
            <a:rect l="l" t="t" r="r" b="b"/>
            <a:pathLst>
              <a:path w="5325325" h="5325325">
                <a:moveTo>
                  <a:pt x="0" y="0"/>
                </a:moveTo>
                <a:lnTo>
                  <a:pt x="5325324" y="0"/>
                </a:lnTo>
                <a:lnTo>
                  <a:pt x="5325324" y="5325324"/>
                </a:lnTo>
                <a:lnTo>
                  <a:pt x="0" y="53253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40438" y="885825"/>
            <a:ext cx="6911260" cy="904875"/>
          </a:xfrm>
          <a:prstGeom prst="rect">
            <a:avLst/>
          </a:prstGeom>
        </p:spPr>
        <p:txBody>
          <a:bodyPr lIns="0" tIns="0" rIns="0" bIns="0" rtlCol="0" anchor="t">
            <a:spAutoFit/>
          </a:bodyPr>
          <a:lstStyle/>
          <a:p>
            <a:pPr marL="0" lvl="0" indent="0" algn="l">
              <a:lnSpc>
                <a:spcPts val="6001"/>
              </a:lnSpc>
              <a:spcBef>
                <a:spcPct val="0"/>
              </a:spcBef>
            </a:pPr>
            <a:r>
              <a:rPr lang="en-US" sz="5001">
                <a:solidFill>
                  <a:srgbClr val="403F3F"/>
                </a:solidFill>
                <a:latin typeface="Agrandir Narrow Heavy"/>
                <a:ea typeface="Agrandir Narrow Heavy"/>
                <a:cs typeface="Agrandir Narrow Heavy"/>
                <a:sym typeface="Agrandir Narrow Heavy"/>
              </a:rPr>
              <a:t>ANSWER</a:t>
            </a:r>
          </a:p>
        </p:txBody>
      </p:sp>
      <p:sp>
        <p:nvSpPr>
          <p:cNvPr id="5" name="Freeform 5"/>
          <p:cNvSpPr/>
          <p:nvPr/>
        </p:nvSpPr>
        <p:spPr>
          <a:xfrm>
            <a:off x="2602898" y="-3258342"/>
            <a:ext cx="5325325" cy="5325325"/>
          </a:xfrm>
          <a:custGeom>
            <a:avLst/>
            <a:gdLst/>
            <a:ahLst/>
            <a:cxnLst/>
            <a:rect l="l" t="t" r="r" b="b"/>
            <a:pathLst>
              <a:path w="5325325" h="5325325">
                <a:moveTo>
                  <a:pt x="0" y="0"/>
                </a:moveTo>
                <a:lnTo>
                  <a:pt x="5325324" y="0"/>
                </a:lnTo>
                <a:lnTo>
                  <a:pt x="5325324" y="5325324"/>
                </a:lnTo>
                <a:lnTo>
                  <a:pt x="0" y="53253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7438392" y="-1344234"/>
            <a:ext cx="3411217" cy="3411217"/>
          </a:xfrm>
          <a:custGeom>
            <a:avLst/>
            <a:gdLst/>
            <a:ahLst/>
            <a:cxnLst/>
            <a:rect l="l" t="t" r="r" b="b"/>
            <a:pathLst>
              <a:path w="3411217" h="3411217">
                <a:moveTo>
                  <a:pt x="0" y="0"/>
                </a:moveTo>
                <a:lnTo>
                  <a:pt x="3411216" y="0"/>
                </a:lnTo>
                <a:lnTo>
                  <a:pt x="3411216" y="3411216"/>
                </a:lnTo>
                <a:lnTo>
                  <a:pt x="0" y="34112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2669082" y="6901386"/>
            <a:ext cx="5343715" cy="2992480"/>
          </a:xfrm>
          <a:custGeom>
            <a:avLst/>
            <a:gdLst/>
            <a:ahLst/>
            <a:cxnLst/>
            <a:rect l="l" t="t" r="r" b="b"/>
            <a:pathLst>
              <a:path w="5343715" h="2992480">
                <a:moveTo>
                  <a:pt x="0" y="0"/>
                </a:moveTo>
                <a:lnTo>
                  <a:pt x="5343715" y="0"/>
                </a:lnTo>
                <a:lnTo>
                  <a:pt x="5343715" y="2992481"/>
                </a:lnTo>
                <a:lnTo>
                  <a:pt x="0" y="2992481"/>
                </a:lnTo>
                <a:lnTo>
                  <a:pt x="0" y="0"/>
                </a:lnTo>
                <a:close/>
              </a:path>
            </a:pathLst>
          </a:custGeom>
          <a:blipFill>
            <a:blip r:embed="rId6"/>
            <a:stretch>
              <a:fillRect/>
            </a:stretch>
          </a:blipFill>
        </p:spPr>
      </p:sp>
      <p:sp>
        <p:nvSpPr>
          <p:cNvPr id="8" name="Freeform 8"/>
          <p:cNvSpPr/>
          <p:nvPr/>
        </p:nvSpPr>
        <p:spPr>
          <a:xfrm>
            <a:off x="9138131" y="6901386"/>
            <a:ext cx="4496897" cy="2992480"/>
          </a:xfrm>
          <a:custGeom>
            <a:avLst/>
            <a:gdLst/>
            <a:ahLst/>
            <a:cxnLst/>
            <a:rect l="l" t="t" r="r" b="b"/>
            <a:pathLst>
              <a:path w="4496897" h="2992480">
                <a:moveTo>
                  <a:pt x="0" y="0"/>
                </a:moveTo>
                <a:lnTo>
                  <a:pt x="4496897" y="0"/>
                </a:lnTo>
                <a:lnTo>
                  <a:pt x="4496897" y="2992481"/>
                </a:lnTo>
                <a:lnTo>
                  <a:pt x="0" y="2992481"/>
                </a:lnTo>
                <a:lnTo>
                  <a:pt x="0" y="0"/>
                </a:lnTo>
                <a:close/>
              </a:path>
            </a:pathLst>
          </a:custGeom>
          <a:blipFill>
            <a:blip r:embed="rId7"/>
            <a:stretch>
              <a:fillRect/>
            </a:stretch>
          </a:blipFill>
        </p:spPr>
      </p:sp>
      <p:sp>
        <p:nvSpPr>
          <p:cNvPr id="9" name="TextBox 9"/>
          <p:cNvSpPr txBox="1"/>
          <p:nvPr/>
        </p:nvSpPr>
        <p:spPr>
          <a:xfrm>
            <a:off x="1028700" y="1977569"/>
            <a:ext cx="16230600" cy="1247778"/>
          </a:xfrm>
          <a:prstGeom prst="rect">
            <a:avLst/>
          </a:prstGeom>
        </p:spPr>
        <p:txBody>
          <a:bodyPr lIns="0" tIns="0" rIns="0" bIns="0" rtlCol="0" anchor="t">
            <a:spAutoFit/>
          </a:bodyPr>
          <a:lstStyle/>
          <a:p>
            <a:pPr marL="0" lvl="0" indent="0" algn="l">
              <a:lnSpc>
                <a:spcPts val="8999"/>
              </a:lnSpc>
              <a:spcBef>
                <a:spcPct val="0"/>
              </a:spcBef>
            </a:pPr>
            <a:r>
              <a:rPr lang="en-US" sz="5999">
                <a:solidFill>
                  <a:srgbClr val="403F3F"/>
                </a:solidFill>
                <a:latin typeface="Agrandir Bold"/>
                <a:ea typeface="Agrandir Bold"/>
                <a:cs typeface="Agrandir Bold"/>
                <a:sym typeface="Agrandir Bold"/>
              </a:rPr>
              <a:t>X is Onam</a:t>
            </a:r>
          </a:p>
        </p:txBody>
      </p:sp>
      <p:sp>
        <p:nvSpPr>
          <p:cNvPr id="10" name="TextBox 10"/>
          <p:cNvSpPr txBox="1"/>
          <p:nvPr/>
        </p:nvSpPr>
        <p:spPr>
          <a:xfrm>
            <a:off x="1028700" y="3265992"/>
            <a:ext cx="16218862" cy="3376958"/>
          </a:xfrm>
          <a:prstGeom prst="rect">
            <a:avLst/>
          </a:prstGeom>
        </p:spPr>
        <p:txBody>
          <a:bodyPr lIns="0" tIns="0" rIns="0" bIns="0" rtlCol="0" anchor="t">
            <a:spAutoFit/>
          </a:bodyPr>
          <a:lstStyle/>
          <a:p>
            <a:pPr marL="0" lvl="0" indent="0" algn="l">
              <a:lnSpc>
                <a:spcPts val="5327"/>
              </a:lnSpc>
            </a:pPr>
            <a:r>
              <a:rPr lang="en-US" sz="4097">
                <a:solidFill>
                  <a:srgbClr val="000000"/>
                </a:solidFill>
                <a:latin typeface="Quicksand Medium"/>
                <a:ea typeface="Quicksand Medium"/>
                <a:cs typeface="Quicksand Medium"/>
                <a:sym typeface="Quicksand Medium"/>
              </a:rPr>
              <a:t>Onam is a major festival in Kerala celebrated in August or September to mark the homecoming of the mythical King Mahabali. The festival includes boat races (Vallamkali), colorful floral designs (Pookalam), a grand feast (Sadya), and traditional dances. It symbolizes unity, prosperity, and cultural heritage.</a:t>
            </a: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rot="-10800000">
            <a:off x="14237566" y="6936928"/>
            <a:ext cx="5806600" cy="5821153"/>
          </a:xfrm>
          <a:custGeom>
            <a:avLst/>
            <a:gdLst/>
            <a:ahLst/>
            <a:cxnLst/>
            <a:rect l="l" t="t" r="r" b="b"/>
            <a:pathLst>
              <a:path w="5806600" h="5821153">
                <a:moveTo>
                  <a:pt x="0" y="0"/>
                </a:moveTo>
                <a:lnTo>
                  <a:pt x="5806600" y="0"/>
                </a:lnTo>
                <a:lnTo>
                  <a:pt x="5806600" y="5821153"/>
                </a:lnTo>
                <a:lnTo>
                  <a:pt x="0" y="582115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5400000">
            <a:off x="-156179" y="-2057602"/>
            <a:ext cx="4265633" cy="4276324"/>
          </a:xfrm>
          <a:custGeom>
            <a:avLst/>
            <a:gdLst/>
            <a:ahLst/>
            <a:cxnLst/>
            <a:rect l="l" t="t" r="r" b="b"/>
            <a:pathLst>
              <a:path w="4265633" h="4276324">
                <a:moveTo>
                  <a:pt x="0" y="0"/>
                </a:moveTo>
                <a:lnTo>
                  <a:pt x="4265634" y="0"/>
                </a:lnTo>
                <a:lnTo>
                  <a:pt x="4265634" y="4276324"/>
                </a:lnTo>
                <a:lnTo>
                  <a:pt x="0" y="427632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1028700" y="3392354"/>
            <a:ext cx="16230600" cy="3499485"/>
          </a:xfrm>
          <a:prstGeom prst="rect">
            <a:avLst/>
          </a:prstGeom>
        </p:spPr>
        <p:txBody>
          <a:bodyPr lIns="0" tIns="0" rIns="0" bIns="0" rtlCol="0" anchor="t">
            <a:spAutoFit/>
          </a:bodyPr>
          <a:lstStyle/>
          <a:p>
            <a:pPr marL="0" lvl="0" indent="0" algn="l">
              <a:lnSpc>
                <a:spcPts val="6975"/>
              </a:lnSpc>
              <a:spcBef>
                <a:spcPct val="0"/>
              </a:spcBef>
            </a:pPr>
            <a:r>
              <a:rPr lang="en-US" sz="4650">
                <a:solidFill>
                  <a:srgbClr val="000000"/>
                </a:solidFill>
                <a:latin typeface="Quicksand Bold"/>
                <a:ea typeface="Quicksand Bold"/>
                <a:cs typeface="Quicksand Bold"/>
                <a:sym typeface="Quicksand Bold"/>
              </a:rPr>
              <a:t>X is a traditional drink consumed on an empty stomach for its medicinal properties during Y, a festival celebrated on the new moon day in the Aati month of the Tulu calendar. Identify X and Y.</a:t>
            </a:r>
          </a:p>
        </p:txBody>
      </p:sp>
      <p:sp>
        <p:nvSpPr>
          <p:cNvPr id="5" name="TextBox 5"/>
          <p:cNvSpPr txBox="1"/>
          <p:nvPr/>
        </p:nvSpPr>
        <p:spPr>
          <a:xfrm>
            <a:off x="1016962" y="1299390"/>
            <a:ext cx="6911260" cy="2181225"/>
          </a:xfrm>
          <a:prstGeom prst="rect">
            <a:avLst/>
          </a:prstGeom>
        </p:spPr>
        <p:txBody>
          <a:bodyPr lIns="0" tIns="0" rIns="0" bIns="0" rtlCol="0" anchor="t">
            <a:spAutoFit/>
          </a:bodyPr>
          <a:lstStyle/>
          <a:p>
            <a:pPr marL="0" lvl="0" indent="0" algn="l">
              <a:lnSpc>
                <a:spcPts val="14400"/>
              </a:lnSpc>
              <a:spcBef>
                <a:spcPct val="0"/>
              </a:spcBef>
            </a:pPr>
            <a:r>
              <a:rPr lang="en-US" sz="12000">
                <a:solidFill>
                  <a:srgbClr val="403F3F"/>
                </a:solidFill>
                <a:latin typeface="Agrandir Narrow Heavy"/>
                <a:ea typeface="Agrandir Narrow Heavy"/>
                <a:cs typeface="Agrandir Narrow Heavy"/>
                <a:sym typeface="Agrandir Narrow Heavy"/>
              </a:rPr>
              <a:t>Q3</a:t>
            </a: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3E8"/>
        </a:solidFill>
        <a:effectLst/>
      </p:bgPr>
    </p:bg>
    <p:spTree>
      <p:nvGrpSpPr>
        <p:cNvPr id="1" name=""/>
        <p:cNvGrpSpPr/>
        <p:nvPr/>
      </p:nvGrpSpPr>
      <p:grpSpPr>
        <a:xfrm>
          <a:off x="0" y="0"/>
          <a:ext cx="0" cy="0"/>
          <a:chOff x="0" y="0"/>
          <a:chExt cx="0" cy="0"/>
        </a:xfrm>
      </p:grpSpPr>
      <p:sp>
        <p:nvSpPr>
          <p:cNvPr id="2" name="Freeform 2"/>
          <p:cNvSpPr/>
          <p:nvPr/>
        </p:nvSpPr>
        <p:spPr>
          <a:xfrm>
            <a:off x="-1867469" y="6482650"/>
            <a:ext cx="3411217" cy="3411217"/>
          </a:xfrm>
          <a:custGeom>
            <a:avLst/>
            <a:gdLst/>
            <a:ahLst/>
            <a:cxnLst/>
            <a:rect l="l" t="t" r="r" b="b"/>
            <a:pathLst>
              <a:path w="3411217" h="3411217">
                <a:moveTo>
                  <a:pt x="0" y="0"/>
                </a:moveTo>
                <a:lnTo>
                  <a:pt x="3411217" y="0"/>
                </a:lnTo>
                <a:lnTo>
                  <a:pt x="3411217" y="3411217"/>
                </a:lnTo>
                <a:lnTo>
                  <a:pt x="0" y="34112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789355" y="6232558"/>
            <a:ext cx="5325325" cy="5325325"/>
          </a:xfrm>
          <a:custGeom>
            <a:avLst/>
            <a:gdLst/>
            <a:ahLst/>
            <a:cxnLst/>
            <a:rect l="l" t="t" r="r" b="b"/>
            <a:pathLst>
              <a:path w="5325325" h="5325325">
                <a:moveTo>
                  <a:pt x="0" y="0"/>
                </a:moveTo>
                <a:lnTo>
                  <a:pt x="5325324" y="0"/>
                </a:lnTo>
                <a:lnTo>
                  <a:pt x="5325324" y="5325324"/>
                </a:lnTo>
                <a:lnTo>
                  <a:pt x="0" y="53253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40438" y="885825"/>
            <a:ext cx="6911260" cy="904875"/>
          </a:xfrm>
          <a:prstGeom prst="rect">
            <a:avLst/>
          </a:prstGeom>
        </p:spPr>
        <p:txBody>
          <a:bodyPr lIns="0" tIns="0" rIns="0" bIns="0" rtlCol="0" anchor="t">
            <a:spAutoFit/>
          </a:bodyPr>
          <a:lstStyle/>
          <a:p>
            <a:pPr marL="0" lvl="0" indent="0" algn="l">
              <a:lnSpc>
                <a:spcPts val="6001"/>
              </a:lnSpc>
              <a:spcBef>
                <a:spcPct val="0"/>
              </a:spcBef>
            </a:pPr>
            <a:r>
              <a:rPr lang="en-US" sz="5001">
                <a:solidFill>
                  <a:srgbClr val="403F3F"/>
                </a:solidFill>
                <a:latin typeface="Agrandir Narrow Heavy"/>
                <a:ea typeface="Agrandir Narrow Heavy"/>
                <a:cs typeface="Agrandir Narrow Heavy"/>
                <a:sym typeface="Agrandir Narrow Heavy"/>
              </a:rPr>
              <a:t>ANSWER</a:t>
            </a:r>
          </a:p>
        </p:txBody>
      </p:sp>
      <p:sp>
        <p:nvSpPr>
          <p:cNvPr id="5" name="Freeform 5"/>
          <p:cNvSpPr/>
          <p:nvPr/>
        </p:nvSpPr>
        <p:spPr>
          <a:xfrm>
            <a:off x="2602898" y="-3258342"/>
            <a:ext cx="5325325" cy="5325325"/>
          </a:xfrm>
          <a:custGeom>
            <a:avLst/>
            <a:gdLst/>
            <a:ahLst/>
            <a:cxnLst/>
            <a:rect l="l" t="t" r="r" b="b"/>
            <a:pathLst>
              <a:path w="5325325" h="5325325">
                <a:moveTo>
                  <a:pt x="0" y="0"/>
                </a:moveTo>
                <a:lnTo>
                  <a:pt x="5325324" y="0"/>
                </a:lnTo>
                <a:lnTo>
                  <a:pt x="5325324" y="5325324"/>
                </a:lnTo>
                <a:lnTo>
                  <a:pt x="0" y="53253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7438392" y="-1344234"/>
            <a:ext cx="3411217" cy="3411217"/>
          </a:xfrm>
          <a:custGeom>
            <a:avLst/>
            <a:gdLst/>
            <a:ahLst/>
            <a:cxnLst/>
            <a:rect l="l" t="t" r="r" b="b"/>
            <a:pathLst>
              <a:path w="3411217" h="3411217">
                <a:moveTo>
                  <a:pt x="0" y="0"/>
                </a:moveTo>
                <a:lnTo>
                  <a:pt x="3411216" y="0"/>
                </a:lnTo>
                <a:lnTo>
                  <a:pt x="3411216" y="3411216"/>
                </a:lnTo>
                <a:lnTo>
                  <a:pt x="0" y="341121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10052296" y="6482650"/>
            <a:ext cx="3072191" cy="3072191"/>
          </a:xfrm>
          <a:custGeom>
            <a:avLst/>
            <a:gdLst/>
            <a:ahLst/>
            <a:cxnLst/>
            <a:rect l="l" t="t" r="r" b="b"/>
            <a:pathLst>
              <a:path w="3072191" h="3072191">
                <a:moveTo>
                  <a:pt x="0" y="0"/>
                </a:moveTo>
                <a:lnTo>
                  <a:pt x="3072191" y="0"/>
                </a:lnTo>
                <a:lnTo>
                  <a:pt x="3072191" y="3072191"/>
                </a:lnTo>
                <a:lnTo>
                  <a:pt x="0" y="3072191"/>
                </a:lnTo>
                <a:lnTo>
                  <a:pt x="0" y="0"/>
                </a:lnTo>
                <a:close/>
              </a:path>
            </a:pathLst>
          </a:custGeom>
          <a:blipFill>
            <a:blip r:embed="rId6"/>
            <a:stretch>
              <a:fillRect/>
            </a:stretch>
          </a:blipFill>
        </p:spPr>
      </p:sp>
      <p:sp>
        <p:nvSpPr>
          <p:cNvPr id="8" name="Freeform 8"/>
          <p:cNvSpPr/>
          <p:nvPr/>
        </p:nvSpPr>
        <p:spPr>
          <a:xfrm>
            <a:off x="4954907" y="6538175"/>
            <a:ext cx="3473500" cy="3016666"/>
          </a:xfrm>
          <a:custGeom>
            <a:avLst/>
            <a:gdLst/>
            <a:ahLst/>
            <a:cxnLst/>
            <a:rect l="l" t="t" r="r" b="b"/>
            <a:pathLst>
              <a:path w="3473500" h="3016666">
                <a:moveTo>
                  <a:pt x="0" y="0"/>
                </a:moveTo>
                <a:lnTo>
                  <a:pt x="3473500" y="0"/>
                </a:lnTo>
                <a:lnTo>
                  <a:pt x="3473500" y="3016666"/>
                </a:lnTo>
                <a:lnTo>
                  <a:pt x="0" y="3016666"/>
                </a:lnTo>
                <a:lnTo>
                  <a:pt x="0" y="0"/>
                </a:lnTo>
                <a:close/>
              </a:path>
            </a:pathLst>
          </a:custGeom>
          <a:blipFill>
            <a:blip r:embed="rId7"/>
            <a:stretch>
              <a:fillRect l="-11040" r="-28800"/>
            </a:stretch>
          </a:blipFill>
        </p:spPr>
      </p:sp>
      <p:sp>
        <p:nvSpPr>
          <p:cNvPr id="9" name="TextBox 9"/>
          <p:cNvSpPr txBox="1"/>
          <p:nvPr/>
        </p:nvSpPr>
        <p:spPr>
          <a:xfrm>
            <a:off x="1028700" y="1977569"/>
            <a:ext cx="16230600" cy="1247778"/>
          </a:xfrm>
          <a:prstGeom prst="rect">
            <a:avLst/>
          </a:prstGeom>
        </p:spPr>
        <p:txBody>
          <a:bodyPr lIns="0" tIns="0" rIns="0" bIns="0" rtlCol="0" anchor="t">
            <a:spAutoFit/>
          </a:bodyPr>
          <a:lstStyle/>
          <a:p>
            <a:pPr marL="0" lvl="0" indent="0" algn="l">
              <a:lnSpc>
                <a:spcPts val="8999"/>
              </a:lnSpc>
              <a:spcBef>
                <a:spcPct val="0"/>
              </a:spcBef>
            </a:pPr>
            <a:r>
              <a:rPr lang="en-US" sz="5999">
                <a:solidFill>
                  <a:srgbClr val="403F3F"/>
                </a:solidFill>
                <a:latin typeface="Agrandir Bold"/>
                <a:ea typeface="Agrandir Bold"/>
                <a:cs typeface="Agrandir Bold"/>
                <a:sym typeface="Agrandir Bold"/>
              </a:rPr>
              <a:t>X is Kashaya , Y is Aati Amavasye</a:t>
            </a:r>
          </a:p>
        </p:txBody>
      </p:sp>
      <p:sp>
        <p:nvSpPr>
          <p:cNvPr id="10" name="TextBox 10"/>
          <p:cNvSpPr txBox="1"/>
          <p:nvPr/>
        </p:nvSpPr>
        <p:spPr>
          <a:xfrm>
            <a:off x="1028700" y="3265992"/>
            <a:ext cx="16218862" cy="2024408"/>
          </a:xfrm>
          <a:prstGeom prst="rect">
            <a:avLst/>
          </a:prstGeom>
        </p:spPr>
        <p:txBody>
          <a:bodyPr lIns="0" tIns="0" rIns="0" bIns="0" rtlCol="0" anchor="t">
            <a:spAutoFit/>
          </a:bodyPr>
          <a:lstStyle/>
          <a:p>
            <a:pPr marL="0" lvl="0" indent="0" algn="l">
              <a:lnSpc>
                <a:spcPts val="5327"/>
              </a:lnSpc>
            </a:pPr>
            <a:r>
              <a:rPr lang="en-US" sz="4097">
                <a:solidFill>
                  <a:srgbClr val="000000"/>
                </a:solidFill>
                <a:latin typeface="Quicksand Medium"/>
                <a:ea typeface="Quicksand Medium"/>
                <a:cs typeface="Quicksand Medium"/>
                <a:sym typeface="Quicksand Medium"/>
              </a:rPr>
              <a:t>“Paale ketteda kashaya” is a herbal drink consumed during Aati Amavasye. It cleanses the digestive system, detoxifies the body, and boosts immunity. </a:t>
            </a:r>
          </a:p>
        </p:txBody>
      </p:sp>
      <p:sp>
        <p:nvSpPr>
          <p:cNvPr id="11" name="TextBox 11"/>
          <p:cNvSpPr txBox="1"/>
          <p:nvPr/>
        </p:nvSpPr>
        <p:spPr>
          <a:xfrm>
            <a:off x="12566954" y="7861009"/>
            <a:ext cx="4177298" cy="476250"/>
          </a:xfrm>
          <a:prstGeom prst="rect">
            <a:avLst/>
          </a:prstGeom>
        </p:spPr>
        <p:txBody>
          <a:bodyPr lIns="0" tIns="0" rIns="0" bIns="0" rtlCol="0" anchor="t">
            <a:spAutoFit/>
          </a:bodyPr>
          <a:lstStyle/>
          <a:p>
            <a:pPr marL="0" lvl="0" indent="0" algn="ctr">
              <a:lnSpc>
                <a:spcPts val="3899"/>
              </a:lnSpc>
            </a:pPr>
            <a:r>
              <a:rPr lang="en-US" sz="2999">
                <a:solidFill>
                  <a:srgbClr val="FCF3E8"/>
                </a:solidFill>
                <a:latin typeface="Quicksand Medium"/>
                <a:ea typeface="Quicksand Medium"/>
                <a:cs typeface="Quicksand Medium"/>
                <a:sym typeface="Quicksand Medium"/>
              </a:rPr>
              <a:t>Dramatic irony</a:t>
            </a: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1444</Words>
  <Application>Microsoft Office PowerPoint</Application>
  <PresentationFormat>Custom</PresentationFormat>
  <Paragraphs>124</Paragraphs>
  <Slides>46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Agrandir Narrow Heavy</vt:lpstr>
      <vt:lpstr>Quicksand Bold</vt:lpstr>
      <vt:lpstr>Agrandir Bold</vt:lpstr>
      <vt:lpstr>Horizon</vt:lpstr>
      <vt:lpstr>Calibri</vt:lpstr>
      <vt:lpstr>Agrandir Narrow Bold</vt:lpstr>
      <vt:lpstr>Canva Sans</vt:lpstr>
      <vt:lpstr>Arial</vt:lpstr>
      <vt:lpstr>Quicksand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Distinguishing between what is said and what is meant</dc:title>
  <dc:creator>darsh</dc:creator>
  <cp:lastModifiedBy>Lenovo</cp:lastModifiedBy>
  <cp:revision>5</cp:revision>
  <dcterms:created xsi:type="dcterms:W3CDTF">2006-08-16T00:00:00Z</dcterms:created>
  <dcterms:modified xsi:type="dcterms:W3CDTF">2024-08-12T16:46:28Z</dcterms:modified>
  <dc:identifier>DAGNUwyjjys</dc:identifier>
</cp:coreProperties>
</file>